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4" r:id="rId5"/>
  </p:sldMasterIdLst>
  <p:notesMasterIdLst>
    <p:notesMasterId r:id="rId56"/>
  </p:notesMasterIdLst>
  <p:sldIdLst>
    <p:sldId id="261" r:id="rId6"/>
    <p:sldId id="260" r:id="rId7"/>
    <p:sldId id="268" r:id="rId8"/>
    <p:sldId id="267" r:id="rId9"/>
    <p:sldId id="269" r:id="rId10"/>
    <p:sldId id="266" r:id="rId11"/>
    <p:sldId id="276" r:id="rId12"/>
    <p:sldId id="282" r:id="rId13"/>
    <p:sldId id="280" r:id="rId14"/>
    <p:sldId id="279" r:id="rId15"/>
    <p:sldId id="258" r:id="rId16"/>
    <p:sldId id="281" r:id="rId17"/>
    <p:sldId id="283" r:id="rId18"/>
    <p:sldId id="274" r:id="rId19"/>
    <p:sldId id="275" r:id="rId20"/>
    <p:sldId id="278" r:id="rId21"/>
    <p:sldId id="273" r:id="rId22"/>
    <p:sldId id="277" r:id="rId23"/>
    <p:sldId id="284" r:id="rId24"/>
    <p:sldId id="270" r:id="rId25"/>
    <p:sldId id="272" r:id="rId26"/>
    <p:sldId id="271" r:id="rId27"/>
    <p:sldId id="289" r:id="rId28"/>
    <p:sldId id="286" r:id="rId29"/>
    <p:sldId id="287" r:id="rId30"/>
    <p:sldId id="288" r:id="rId31"/>
    <p:sldId id="295" r:id="rId32"/>
    <p:sldId id="264" r:id="rId33"/>
    <p:sldId id="265" r:id="rId34"/>
    <p:sldId id="306" r:id="rId35"/>
    <p:sldId id="308" r:id="rId36"/>
    <p:sldId id="290" r:id="rId37"/>
    <p:sldId id="397" r:id="rId38"/>
    <p:sldId id="385" r:id="rId39"/>
    <p:sldId id="307" r:id="rId40"/>
    <p:sldId id="293" r:id="rId41"/>
    <p:sldId id="297" r:id="rId42"/>
    <p:sldId id="300" r:id="rId43"/>
    <p:sldId id="301" r:id="rId44"/>
    <p:sldId id="303" r:id="rId45"/>
    <p:sldId id="304" r:id="rId46"/>
    <p:sldId id="302" r:id="rId47"/>
    <p:sldId id="305" r:id="rId48"/>
    <p:sldId id="299" r:id="rId49"/>
    <p:sldId id="257" r:id="rId50"/>
    <p:sldId id="296" r:id="rId51"/>
    <p:sldId id="259" r:id="rId52"/>
    <p:sldId id="298" r:id="rId53"/>
    <p:sldId id="285" r:id="rId54"/>
    <p:sldId id="26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616" autoAdjust="0"/>
  </p:normalViewPr>
  <p:slideViewPr>
    <p:cSldViewPr snapToGrid="0">
      <p:cViewPr varScale="1">
        <p:scale>
          <a:sx n="82" d="100"/>
          <a:sy n="82" d="100"/>
        </p:scale>
        <p:origin x="1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insey\My%20Documents\research\bioaerosol\YangPLoSmodel\dynam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WORK\papers\dynamics\models\dynamics-lognorm%20fi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Linsey\My%20Documents\research\bioaerosol\YangPLoSmodel\dynamic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Linsey\My%20Documents\research\bioaerosol\YangPLoSmodel\dynamic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Linsey\OneDrive%20-%20Virginia%20Tech\research\NIH\Kormuth2017aerosol\Fig4&amp;5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insey\OneDrive%20-%20Virginia%20Tech\research\NIH\Kormuth2017aerosol\Fig4&amp;5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88518881886035"/>
          <c:y val="5.1400554097404488E-2"/>
          <c:w val="0.8294955120142401"/>
          <c:h val="0.82139395442147722"/>
        </c:manualLayout>
      </c:layout>
      <c:scatterChart>
        <c:scatterStyle val="smoothMarker"/>
        <c:varyColors val="0"/>
        <c:ser>
          <c:idx val="0"/>
          <c:order val="0"/>
          <c:tx>
            <c:v>Deq/Di</c:v>
          </c:tx>
          <c:spPr>
            <a:ln w="28575">
              <a:solidFill>
                <a:srgbClr val="F14124">
                  <a:lumMod val="75000"/>
                </a:srgbClr>
              </a:solidFill>
            </a:ln>
          </c:spPr>
          <c:marker>
            <c:symbol val="none"/>
          </c:marker>
          <c:xVal>
            <c:numRef>
              <c:f>'nasal respiratory fluid'!$P$123:$P$153</c:f>
              <c:numCache>
                <c:formatCode>General</c:formatCode>
                <c:ptCount val="31"/>
                <c:pt idx="0">
                  <c:v>17.788231578391919</c:v>
                </c:pt>
                <c:pt idx="1">
                  <c:v>28.543825747491937</c:v>
                </c:pt>
                <c:pt idx="2">
                  <c:v>42.550249928215294</c:v>
                </c:pt>
                <c:pt idx="3">
                  <c:v>53.851243002470575</c:v>
                </c:pt>
                <c:pt idx="4">
                  <c:v>62.324349817016945</c:v>
                </c:pt>
                <c:pt idx="5">
                  <c:v>68.6520765088746</c:v>
                </c:pt>
                <c:pt idx="6">
                  <c:v>73.451127221937142</c:v>
                </c:pt>
                <c:pt idx="7">
                  <c:v>77.165222783332879</c:v>
                </c:pt>
                <c:pt idx="8">
                  <c:v>80.098426682374566</c:v>
                </c:pt>
                <c:pt idx="9">
                  <c:v>82.458609765950968</c:v>
                </c:pt>
                <c:pt idx="10">
                  <c:v>84.3897483149468</c:v>
                </c:pt>
                <c:pt idx="11">
                  <c:v>85.993392987619572</c:v>
                </c:pt>
                <c:pt idx="12">
                  <c:v>87.342569557126566</c:v>
                </c:pt>
                <c:pt idx="13">
                  <c:v>88.490793282185663</c:v>
                </c:pt>
                <c:pt idx="14">
                  <c:v>89.477986298398477</c:v>
                </c:pt>
                <c:pt idx="15">
                  <c:v>90.334425863446228</c:v>
                </c:pt>
                <c:pt idx="16">
                  <c:v>91.083425437263685</c:v>
                </c:pt>
                <c:pt idx="17">
                  <c:v>91.743187518788915</c:v>
                </c:pt>
                <c:pt idx="18">
                  <c:v>92.328105958928035</c:v>
                </c:pt>
                <c:pt idx="19">
                  <c:v>92.849696124046901</c:v>
                </c:pt>
                <c:pt idx="20">
                  <c:v>93.933605274994619</c:v>
                </c:pt>
                <c:pt idx="21">
                  <c:v>94.78098433573895</c:v>
                </c:pt>
                <c:pt idx="22">
                  <c:v>95.458632483174057</c:v>
                </c:pt>
                <c:pt idx="23">
                  <c:v>96.010680074633441</c:v>
                </c:pt>
                <c:pt idx="24">
                  <c:v>96.467389143674964</c:v>
                </c:pt>
                <c:pt idx="25">
                  <c:v>96.850170428279654</c:v>
                </c:pt>
                <c:pt idx="26">
                  <c:v>97.452175086975117</c:v>
                </c:pt>
                <c:pt idx="27">
                  <c:v>97.899969902658597</c:v>
                </c:pt>
                <c:pt idx="28">
                  <c:v>98.242636111669938</c:v>
                </c:pt>
                <c:pt idx="29">
                  <c:v>98.724773261337148</c:v>
                </c:pt>
                <c:pt idx="30">
                  <c:v>99.219194040760357</c:v>
                </c:pt>
              </c:numCache>
            </c:numRef>
          </c:xVal>
          <c:yVal>
            <c:numRef>
              <c:f>'nasal respiratory fluid'!$R$123:$R$153</c:f>
              <c:numCache>
                <c:formatCode>General</c:formatCode>
                <c:ptCount val="31"/>
                <c:pt idx="0">
                  <c:v>0.40180805466444441</c:v>
                </c:pt>
                <c:pt idx="1">
                  <c:v>0.40957957978435022</c:v>
                </c:pt>
                <c:pt idx="2">
                  <c:v>0.41735110490425614</c:v>
                </c:pt>
                <c:pt idx="3">
                  <c:v>0.42512263002416195</c:v>
                </c:pt>
                <c:pt idx="4">
                  <c:v>0.43289415514406782</c:v>
                </c:pt>
                <c:pt idx="5">
                  <c:v>0.44066568026397374</c:v>
                </c:pt>
                <c:pt idx="6">
                  <c:v>0.44843720538387954</c:v>
                </c:pt>
                <c:pt idx="7">
                  <c:v>0.45620873050378541</c:v>
                </c:pt>
                <c:pt idx="8">
                  <c:v>0.46398025562369127</c:v>
                </c:pt>
                <c:pt idx="9">
                  <c:v>0.47175178074359708</c:v>
                </c:pt>
                <c:pt idx="10">
                  <c:v>0.479523305863503</c:v>
                </c:pt>
                <c:pt idx="11">
                  <c:v>0.48729483098340887</c:v>
                </c:pt>
                <c:pt idx="12">
                  <c:v>0.49506635610331468</c:v>
                </c:pt>
                <c:pt idx="13">
                  <c:v>0.5028378812232206</c:v>
                </c:pt>
                <c:pt idx="14">
                  <c:v>0.51060940634312646</c:v>
                </c:pt>
                <c:pt idx="15">
                  <c:v>0.51838093146303221</c:v>
                </c:pt>
                <c:pt idx="16">
                  <c:v>0.52615245658293819</c:v>
                </c:pt>
                <c:pt idx="17">
                  <c:v>0.53392398170284405</c:v>
                </c:pt>
                <c:pt idx="18">
                  <c:v>0.54169550682274981</c:v>
                </c:pt>
                <c:pt idx="19">
                  <c:v>0.54946703194265578</c:v>
                </c:pt>
                <c:pt idx="20">
                  <c:v>0.56889584474242039</c:v>
                </c:pt>
                <c:pt idx="21">
                  <c:v>0.58832465754218499</c:v>
                </c:pt>
                <c:pt idx="22">
                  <c:v>0.60775347034194971</c:v>
                </c:pt>
                <c:pt idx="23">
                  <c:v>0.62718228314171443</c:v>
                </c:pt>
                <c:pt idx="24">
                  <c:v>0.64661109594147903</c:v>
                </c:pt>
                <c:pt idx="25">
                  <c:v>0.66603990874124364</c:v>
                </c:pt>
                <c:pt idx="26">
                  <c:v>0.70489753434077296</c:v>
                </c:pt>
                <c:pt idx="27">
                  <c:v>0.74375515994030228</c:v>
                </c:pt>
                <c:pt idx="28">
                  <c:v>0.7826127855398316</c:v>
                </c:pt>
                <c:pt idx="29">
                  <c:v>0.86032803673889013</c:v>
                </c:pt>
                <c:pt idx="30">
                  <c:v>1</c:v>
                </c:pt>
              </c:numCache>
            </c:numRef>
          </c:yVal>
          <c:smooth val="1"/>
          <c:extLst>
            <c:ext xmlns:c16="http://schemas.microsoft.com/office/drawing/2014/chart" uri="{C3380CC4-5D6E-409C-BE32-E72D297353CC}">
              <c16:uniqueId val="{00000000-A1D9-4C69-AE06-CA4F6475356C}"/>
            </c:ext>
          </c:extLst>
        </c:ser>
        <c:dLbls>
          <c:showLegendKey val="0"/>
          <c:showVal val="0"/>
          <c:showCatName val="0"/>
          <c:showSerName val="0"/>
          <c:showPercent val="0"/>
          <c:showBubbleSize val="0"/>
        </c:dLbls>
        <c:axId val="115022080"/>
        <c:axId val="115036544"/>
      </c:scatterChart>
      <c:valAx>
        <c:axId val="115022080"/>
        <c:scaling>
          <c:orientation val="minMax"/>
          <c:max val="100"/>
          <c:min val="0"/>
        </c:scaling>
        <c:delete val="0"/>
        <c:axPos val="b"/>
        <c:title>
          <c:tx>
            <c:rich>
              <a:bodyPr/>
              <a:lstStyle/>
              <a:p>
                <a:pPr>
                  <a:defRPr/>
                </a:pPr>
                <a:r>
                  <a:rPr lang="en-US"/>
                  <a:t>RH (%)</a:t>
                </a:r>
              </a:p>
            </c:rich>
          </c:tx>
          <c:overlay val="0"/>
        </c:title>
        <c:numFmt formatCode="#,##0" sourceLinked="0"/>
        <c:majorTickMark val="out"/>
        <c:minorTickMark val="none"/>
        <c:tickLblPos val="nextTo"/>
        <c:crossAx val="115036544"/>
        <c:crosses val="autoZero"/>
        <c:crossBetween val="midCat"/>
        <c:majorUnit val="20"/>
      </c:valAx>
      <c:valAx>
        <c:axId val="115036544"/>
        <c:scaling>
          <c:orientation val="minMax"/>
          <c:max val="1"/>
          <c:min val="0"/>
        </c:scaling>
        <c:delete val="0"/>
        <c:axPos val="l"/>
        <c:title>
          <c:tx>
            <c:rich>
              <a:bodyPr/>
              <a:lstStyle/>
              <a:p>
                <a:pPr>
                  <a:defRPr/>
                </a:pPr>
                <a:r>
                  <a:rPr lang="en-US"/>
                  <a:t>final / initial diameter</a:t>
                </a:r>
              </a:p>
            </c:rich>
          </c:tx>
          <c:layout>
            <c:manualLayout>
              <c:xMode val="edge"/>
              <c:yMode val="edge"/>
              <c:x val="2.2212033622379473E-3"/>
              <c:y val="0.14881012833768739"/>
            </c:manualLayout>
          </c:layout>
          <c:overlay val="0"/>
        </c:title>
        <c:numFmt formatCode="#,##0.0" sourceLinked="0"/>
        <c:majorTickMark val="out"/>
        <c:minorTickMark val="none"/>
        <c:tickLblPos val="nextTo"/>
        <c:spPr>
          <a:ln>
            <a:solidFill>
              <a:sysClr val="windowText" lastClr="000000"/>
            </a:solidFill>
          </a:ln>
        </c:spPr>
        <c:crossAx val="115022080"/>
        <c:crosses val="autoZero"/>
        <c:crossBetween val="midCat"/>
        <c:majorUnit val="0.2"/>
      </c:valAx>
    </c:plotArea>
    <c:plotVisOnly val="1"/>
    <c:dispBlanksAs val="gap"/>
    <c:showDLblsOverMax val="0"/>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01101841929859"/>
          <c:y val="6.1705980518635122E-2"/>
          <c:w val="0.6439746427248062"/>
          <c:h val="0.71712647895436599"/>
        </c:manualLayout>
      </c:layout>
      <c:scatterChart>
        <c:scatterStyle val="lineMarker"/>
        <c:varyColors val="0"/>
        <c:ser>
          <c:idx val="0"/>
          <c:order val="0"/>
          <c:tx>
            <c:strRef>
              <c:f>Harper!$A$63</c:f>
              <c:strCache>
                <c:ptCount val="1"/>
                <c:pt idx="0">
                  <c:v>decay rate</c:v>
                </c:pt>
              </c:strCache>
            </c:strRef>
          </c:tx>
          <c:spPr>
            <a:ln w="28575">
              <a:noFill/>
            </a:ln>
          </c:spPr>
          <c:marker>
            <c:symbol val="circle"/>
            <c:size val="3"/>
            <c:spPr>
              <a:solidFill>
                <a:schemeClr val="tx1"/>
              </a:solidFill>
              <a:ln w="12700">
                <a:solidFill>
                  <a:sysClr val="windowText" lastClr="000000"/>
                </a:solidFill>
              </a:ln>
            </c:spPr>
          </c:marker>
          <c:trendline>
            <c:trendlineType val="linear"/>
            <c:dispRSqr val="1"/>
            <c:dispEq val="1"/>
            <c:trendlineLbl>
              <c:layout>
                <c:manualLayout>
                  <c:x val="0.21506792763139593"/>
                  <c:y val="-0.48184777076848423"/>
                </c:manualLayout>
              </c:layout>
              <c:tx>
                <c:rich>
                  <a:bodyPr/>
                  <a:lstStyle/>
                  <a:p>
                    <a:pPr>
                      <a:defRPr/>
                    </a:pPr>
                    <a:r>
                      <a:rPr lang="en-US" dirty="0"/>
                      <a:t>k = 0.044 RH - 0.0063
r² = 0.98</a:t>
                    </a:r>
                  </a:p>
                </c:rich>
              </c:tx>
              <c:numFmt formatCode="#,##0.0000" sourceLinked="0"/>
            </c:trendlineLbl>
          </c:trendline>
          <c:xVal>
            <c:numRef>
              <c:f>Harper!$B$62:$F$62</c:f>
              <c:numCache>
                <c:formatCode>General</c:formatCode>
                <c:ptCount val="5"/>
                <c:pt idx="0">
                  <c:v>0.2100000000000001</c:v>
                </c:pt>
                <c:pt idx="1">
                  <c:v>0.3500000000000002</c:v>
                </c:pt>
                <c:pt idx="2">
                  <c:v>0.505</c:v>
                </c:pt>
                <c:pt idx="3">
                  <c:v>0.64500000000000046</c:v>
                </c:pt>
                <c:pt idx="4">
                  <c:v>0.81</c:v>
                </c:pt>
              </c:numCache>
            </c:numRef>
          </c:xVal>
          <c:yVal>
            <c:numRef>
              <c:f>Harper!$B$63:$F$63</c:f>
              <c:numCache>
                <c:formatCode>0.0000</c:formatCode>
                <c:ptCount val="5"/>
                <c:pt idx="0">
                  <c:v>3.1464925677321038E-3</c:v>
                </c:pt>
                <c:pt idx="1">
                  <c:v>7.7539346703403783E-3</c:v>
                </c:pt>
                <c:pt idx="2">
                  <c:v>1.5970034207894342E-2</c:v>
                </c:pt>
                <c:pt idx="3">
                  <c:v>2.4389669465497546E-2</c:v>
                </c:pt>
                <c:pt idx="4">
                  <c:v>2.7640815048896573E-2</c:v>
                </c:pt>
              </c:numCache>
            </c:numRef>
          </c:yVal>
          <c:smooth val="0"/>
          <c:extLst>
            <c:ext xmlns:c16="http://schemas.microsoft.com/office/drawing/2014/chart" uri="{C3380CC4-5D6E-409C-BE32-E72D297353CC}">
              <c16:uniqueId val="{00000000-AA7C-4E2E-94D9-46915447A9E9}"/>
            </c:ext>
          </c:extLst>
        </c:ser>
        <c:dLbls>
          <c:showLegendKey val="0"/>
          <c:showVal val="0"/>
          <c:showCatName val="0"/>
          <c:showSerName val="0"/>
          <c:showPercent val="0"/>
          <c:showBubbleSize val="0"/>
        </c:dLbls>
        <c:axId val="286468976"/>
        <c:axId val="286471720"/>
      </c:scatterChart>
      <c:valAx>
        <c:axId val="286468976"/>
        <c:scaling>
          <c:orientation val="minMax"/>
        </c:scaling>
        <c:delete val="0"/>
        <c:axPos val="t"/>
        <c:title>
          <c:tx>
            <c:rich>
              <a:bodyPr/>
              <a:lstStyle/>
              <a:p>
                <a:pPr>
                  <a:defRPr/>
                </a:pPr>
                <a:r>
                  <a:rPr lang="en-US"/>
                  <a:t>RH</a:t>
                </a:r>
              </a:p>
            </c:rich>
          </c:tx>
          <c:layout>
            <c:manualLayout>
              <c:xMode val="edge"/>
              <c:yMode val="edge"/>
              <c:x val="0.51403340688590005"/>
              <c:y val="0.89853094149409729"/>
            </c:manualLayout>
          </c:layout>
          <c:overlay val="0"/>
        </c:title>
        <c:numFmt formatCode="0%" sourceLinked="0"/>
        <c:majorTickMark val="in"/>
        <c:minorTickMark val="none"/>
        <c:tickLblPos val="high"/>
        <c:spPr>
          <a:ln w="9525">
            <a:solidFill>
              <a:schemeClr val="tx1"/>
            </a:solidFill>
          </a:ln>
        </c:spPr>
        <c:crossAx val="286471720"/>
        <c:crossesAt val="3.500000000000001E-2"/>
        <c:crossBetween val="midCat"/>
        <c:majorUnit val="0.2"/>
      </c:valAx>
      <c:valAx>
        <c:axId val="286471720"/>
        <c:scaling>
          <c:orientation val="maxMin"/>
        </c:scaling>
        <c:delete val="0"/>
        <c:axPos val="l"/>
        <c:title>
          <c:tx>
            <c:rich>
              <a:bodyPr rot="-5400000" vert="horz"/>
              <a:lstStyle/>
              <a:p>
                <a:pPr>
                  <a:defRPr/>
                </a:pPr>
                <a:r>
                  <a:rPr lang="en-US" dirty="0"/>
                  <a:t>Decay rate (min</a:t>
                </a:r>
                <a:r>
                  <a:rPr lang="en-US" baseline="30000" dirty="0"/>
                  <a:t>-1</a:t>
                </a:r>
                <a:r>
                  <a:rPr lang="en-US" dirty="0"/>
                  <a:t>)</a:t>
                </a:r>
              </a:p>
            </c:rich>
          </c:tx>
          <c:layout>
            <c:manualLayout>
              <c:xMode val="edge"/>
              <c:yMode val="edge"/>
              <c:x val="1.7583180608828314E-2"/>
              <c:y val="0.16191389220942665"/>
            </c:manualLayout>
          </c:layout>
          <c:overlay val="0"/>
        </c:title>
        <c:numFmt formatCode="0.000" sourceLinked="0"/>
        <c:majorTickMark val="out"/>
        <c:minorTickMark val="none"/>
        <c:tickLblPos val="nextTo"/>
        <c:spPr>
          <a:ln w="9525">
            <a:solidFill>
              <a:sysClr val="windowText" lastClr="000000"/>
            </a:solidFill>
          </a:ln>
        </c:spPr>
        <c:crossAx val="286468976"/>
        <c:crosses val="autoZero"/>
        <c:crossBetween val="midCat"/>
      </c:valAx>
    </c:plotArea>
    <c:plotVisOnly val="1"/>
    <c:dispBlanksAs val="gap"/>
    <c:showDLblsOverMax val="0"/>
  </c:chart>
  <c:spPr>
    <a:ln>
      <a:noFill/>
    </a:ln>
  </c:spPr>
  <c:txPr>
    <a:bodyPr/>
    <a:lstStyle/>
    <a:p>
      <a:pPr>
        <a:defRPr sz="18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b="0"/>
            </a:pPr>
            <a:r>
              <a:rPr lang="el-GR" b="0" dirty="0"/>
              <a:t>λ</a:t>
            </a:r>
            <a:r>
              <a:rPr lang="en-US" b="0" dirty="0"/>
              <a:t> </a:t>
            </a:r>
            <a:r>
              <a:rPr lang="el-GR" b="0" dirty="0"/>
              <a:t>=</a:t>
            </a:r>
            <a:r>
              <a:rPr lang="en-US" b="0" dirty="0"/>
              <a:t> 1</a:t>
            </a:r>
            <a:r>
              <a:rPr lang="el-GR" b="0" dirty="0"/>
              <a:t> </a:t>
            </a:r>
            <a:r>
              <a:rPr lang="en-US" b="0" dirty="0"/>
              <a:t>ACH at RH = 50%</a:t>
            </a:r>
          </a:p>
        </c:rich>
      </c:tx>
      <c:layout>
        <c:manualLayout>
          <c:xMode val="edge"/>
          <c:yMode val="edge"/>
          <c:x val="0.30098696714634926"/>
          <c:y val="0"/>
        </c:manualLayout>
      </c:layout>
      <c:overlay val="0"/>
    </c:title>
    <c:autoTitleDeleted val="0"/>
    <c:plotArea>
      <c:layout>
        <c:manualLayout>
          <c:layoutTarget val="inner"/>
          <c:xMode val="edge"/>
          <c:yMode val="edge"/>
          <c:x val="0.14776750289934959"/>
          <c:y val="0.11187369607645202"/>
          <c:w val="0.7998779222364647"/>
          <c:h val="0.68379307153915003"/>
        </c:manualLayout>
      </c:layout>
      <c:scatterChart>
        <c:scatterStyle val="smoothMarker"/>
        <c:varyColors val="0"/>
        <c:ser>
          <c:idx val="4"/>
          <c:order val="0"/>
          <c:tx>
            <c:v>0 min</c:v>
          </c:tx>
          <c:spPr>
            <a:ln w="25400">
              <a:solidFill>
                <a:srgbClr val="000000"/>
              </a:solidFill>
            </a:ln>
          </c:spPr>
          <c:marker>
            <c:symbol val="none"/>
          </c:marker>
          <c:xVal>
            <c:numRef>
              <c:f>'new model-1ACH'!$D$12:$D$31</c:f>
              <c:numCache>
                <c:formatCode>General</c:formatCode>
                <c:ptCount val="20"/>
                <c:pt idx="0">
                  <c:v>3.1498026247371778</c:v>
                </c:pt>
                <c:pt idx="1">
                  <c:v>7.7680812648846453</c:v>
                </c:pt>
                <c:pt idx="2">
                  <c:v>12.664492547752324</c:v>
                </c:pt>
                <c:pt idx="3">
                  <c:v>17.618246830161716</c:v>
                </c:pt>
                <c:pt idx="4">
                  <c:v>22.592214145239463</c:v>
                </c:pt>
                <c:pt idx="5">
                  <c:v>27.575549830165325</c:v>
                </c:pt>
                <c:pt idx="6">
                  <c:v>32.563976543063674</c:v>
                </c:pt>
                <c:pt idx="7">
                  <c:v>37.555473453648681</c:v>
                </c:pt>
                <c:pt idx="8">
                  <c:v>42.548963176940646</c:v>
                </c:pt>
                <c:pt idx="9">
                  <c:v>47.543819213041196</c:v>
                </c:pt>
                <c:pt idx="10">
                  <c:v>52.539652583050234</c:v>
                </c:pt>
                <c:pt idx="11">
                  <c:v>57.536209077579507</c:v>
                </c:pt>
                <c:pt idx="12">
                  <c:v>62.533315571341191</c:v>
                </c:pt>
                <c:pt idx="13">
                  <c:v>67.530850095702746</c:v>
                </c:pt>
                <c:pt idx="14">
                  <c:v>72.528724250231889</c:v>
                </c:pt>
                <c:pt idx="15">
                  <c:v>77.526872401597558</c:v>
                </c:pt>
                <c:pt idx="16">
                  <c:v>82.525244799617226</c:v>
                </c:pt>
                <c:pt idx="17">
                  <c:v>87.523803047964108</c:v>
                </c:pt>
                <c:pt idx="18">
                  <c:v>92.522517040811508</c:v>
                </c:pt>
                <c:pt idx="19">
                  <c:v>97.521362840297968</c:v>
                </c:pt>
              </c:numCache>
            </c:numRef>
          </c:xVal>
          <c:yVal>
            <c:numRef>
              <c:f>'new model-1ACH'!$C$64:$C$83</c:f>
              <c:numCache>
                <c:formatCode>0.00E+00</c:formatCode>
                <c:ptCount val="20"/>
                <c:pt idx="0">
                  <c:v>0.14188158539258178</c:v>
                </c:pt>
                <c:pt idx="1">
                  <c:v>4.3518164627753855</c:v>
                </c:pt>
                <c:pt idx="2">
                  <c:v>14.467570131464306</c:v>
                </c:pt>
                <c:pt idx="3">
                  <c:v>26.152906714972296</c:v>
                </c:pt>
                <c:pt idx="4">
                  <c:v>36.606075735352555</c:v>
                </c:pt>
                <c:pt idx="5">
                  <c:v>44.838316085996595</c:v>
                </c:pt>
                <c:pt idx="6">
                  <c:v>50.767673604644024</c:v>
                </c:pt>
                <c:pt idx="7">
                  <c:v>54.667934180537813</c:v>
                </c:pt>
                <c:pt idx="8">
                  <c:v>56.910294607711919</c:v>
                </c:pt>
                <c:pt idx="9">
                  <c:v>57.855718837681422</c:v>
                </c:pt>
                <c:pt idx="10">
                  <c:v>57.816721312668705</c:v>
                </c:pt>
                <c:pt idx="11">
                  <c:v>57.049224432161544</c:v>
                </c:pt>
                <c:pt idx="12">
                  <c:v>55.756404035871199</c:v>
                </c:pt>
                <c:pt idx="13">
                  <c:v>54.096476375500863</c:v>
                </c:pt>
                <c:pt idx="14">
                  <c:v>52.191006013436045</c:v>
                </c:pt>
                <c:pt idx="15">
                  <c:v>50.132412258703361</c:v>
                </c:pt>
                <c:pt idx="16">
                  <c:v>47.990280197392821</c:v>
                </c:pt>
                <c:pt idx="17">
                  <c:v>45.816472557403053</c:v>
                </c:pt>
                <c:pt idx="18">
                  <c:v>43.649184142537472</c:v>
                </c:pt>
                <c:pt idx="19">
                  <c:v>41.516117982345953</c:v>
                </c:pt>
              </c:numCache>
            </c:numRef>
          </c:yVal>
          <c:smooth val="1"/>
          <c:extLst>
            <c:ext xmlns:c16="http://schemas.microsoft.com/office/drawing/2014/chart" uri="{C3380CC4-5D6E-409C-BE32-E72D297353CC}">
              <c16:uniqueId val="{00000000-803F-41B8-BAB5-D43C14C1FE25}"/>
            </c:ext>
          </c:extLst>
        </c:ser>
        <c:ser>
          <c:idx val="12"/>
          <c:order val="1"/>
          <c:tx>
            <c:v>1 min</c:v>
          </c:tx>
          <c:spPr>
            <a:ln w="19050">
              <a:solidFill>
                <a:srgbClr val="7E0000"/>
              </a:solidFill>
            </a:ln>
          </c:spPr>
          <c:marker>
            <c:symbol val="none"/>
          </c:marker>
          <c:xVal>
            <c:numRef>
              <c:f>'new model-1ACH'!$A$64:$A$83</c:f>
              <c:numCache>
                <c:formatCode>0.00</c:formatCode>
                <c:ptCount val="20"/>
                <c:pt idx="0">
                  <c:v>1.3340411211479501</c:v>
                </c:pt>
                <c:pt idx="1">
                  <c:v>3.2900283206284038</c:v>
                </c:pt>
                <c:pt idx="2">
                  <c:v>5.363813498816544</c:v>
                </c:pt>
                <c:pt idx="3">
                  <c:v>7.4618852525503385</c:v>
                </c:pt>
                <c:pt idx="4">
                  <c:v>9.5685178654787464</c:v>
                </c:pt>
                <c:pt idx="5">
                  <c:v>11.679118279601754</c:v>
                </c:pt>
                <c:pt idx="6">
                  <c:v>13.791874905230998</c:v>
                </c:pt>
                <c:pt idx="7">
                  <c:v>15.905931856771129</c:v>
                </c:pt>
                <c:pt idx="8">
                  <c:v>18.020832827575589</c:v>
                </c:pt>
                <c:pt idx="9">
                  <c:v>20.136312475107086</c:v>
                </c:pt>
                <c:pt idx="10">
                  <c:v>22.252206054486926</c:v>
                </c:pt>
                <c:pt idx="11">
                  <c:v>24.368405899992172</c:v>
                </c:pt>
                <c:pt idx="12">
                  <c:v>26.484838687583022</c:v>
                </c:pt>
                <c:pt idx="13">
                  <c:v>28.601452759682871</c:v>
                </c:pt>
                <c:pt idx="14">
                  <c:v>30.718210675909049</c:v>
                </c:pt>
                <c:pt idx="15">
                  <c:v>32.835084638470491</c:v>
                </c:pt>
                <c:pt idx="16">
                  <c:v>34.952053576587325</c:v>
                </c:pt>
                <c:pt idx="17">
                  <c:v>37.069101228201511</c:v>
                </c:pt>
                <c:pt idx="18">
                  <c:v>39.186214842542</c:v>
                </c:pt>
                <c:pt idx="19">
                  <c:v>41.303384281165997</c:v>
                </c:pt>
              </c:numCache>
            </c:numRef>
          </c:xVal>
          <c:yVal>
            <c:numRef>
              <c:f>'new model-1ACH'!$D$64:$D$83</c:f>
              <c:numCache>
                <c:formatCode>0.00E+00</c:formatCode>
                <c:ptCount val="20"/>
                <c:pt idx="0">
                  <c:v>0.13717843489530726</c:v>
                </c:pt>
                <c:pt idx="1">
                  <c:v>4.1791837935872334</c:v>
                </c:pt>
                <c:pt idx="2">
                  <c:v>13.711274852540098</c:v>
                </c:pt>
                <c:pt idx="3">
                  <c:v>24.30240810078817</c:v>
                </c:pt>
                <c:pt idx="4">
                  <c:v>33.137120683228829</c:v>
                </c:pt>
                <c:pt idx="5">
                  <c:v>39.285134077105013</c:v>
                </c:pt>
                <c:pt idx="6">
                  <c:v>42.772896860607851</c:v>
                </c:pt>
                <c:pt idx="7">
                  <c:v>44.004960806229889</c:v>
                </c:pt>
                <c:pt idx="8">
                  <c:v>43.484302576304074</c:v>
                </c:pt>
                <c:pt idx="9">
                  <c:v>41.691334869443708</c:v>
                </c:pt>
                <c:pt idx="10">
                  <c:v>39.038752774822036</c:v>
                </c:pt>
                <c:pt idx="11">
                  <c:v>35.860829074939026</c:v>
                </c:pt>
                <c:pt idx="12">
                  <c:v>32.417430336747444</c:v>
                </c:pt>
                <c:pt idx="13">
                  <c:v>28.903550816023586</c:v>
                </c:pt>
                <c:pt idx="14">
                  <c:v>25.460177436253421</c:v>
                </c:pt>
                <c:pt idx="15">
                  <c:v>22.184673527257665</c:v>
                </c:pt>
                <c:pt idx="16">
                  <c:v>19.139983245658335</c:v>
                </c:pt>
                <c:pt idx="17">
                  <c:v>16.362471086021689</c:v>
                </c:pt>
                <c:pt idx="18">
                  <c:v>13.868436284071826</c:v>
                </c:pt>
                <c:pt idx="19">
                  <c:v>11.659431427163804</c:v>
                </c:pt>
              </c:numCache>
            </c:numRef>
          </c:yVal>
          <c:smooth val="1"/>
          <c:extLst>
            <c:ext xmlns:c16="http://schemas.microsoft.com/office/drawing/2014/chart" uri="{C3380CC4-5D6E-409C-BE32-E72D297353CC}">
              <c16:uniqueId val="{00000001-803F-41B8-BAB5-D43C14C1FE25}"/>
            </c:ext>
          </c:extLst>
        </c:ser>
        <c:ser>
          <c:idx val="0"/>
          <c:order val="2"/>
          <c:tx>
            <c:v>5 min</c:v>
          </c:tx>
          <c:spPr>
            <a:ln w="25400">
              <a:solidFill>
                <a:srgbClr val="BC0000"/>
              </a:solidFill>
              <a:prstDash val="sysDot"/>
            </a:ln>
          </c:spPr>
          <c:marker>
            <c:symbol val="none"/>
          </c:marker>
          <c:xVal>
            <c:numRef>
              <c:f>'new model-1ACH'!$A$64:$A$83</c:f>
              <c:numCache>
                <c:formatCode>0.00</c:formatCode>
                <c:ptCount val="20"/>
                <c:pt idx="0">
                  <c:v>1.3340411211479501</c:v>
                </c:pt>
                <c:pt idx="1">
                  <c:v>3.2900283206284038</c:v>
                </c:pt>
                <c:pt idx="2">
                  <c:v>5.363813498816544</c:v>
                </c:pt>
                <c:pt idx="3">
                  <c:v>7.4618852525503385</c:v>
                </c:pt>
                <c:pt idx="4">
                  <c:v>9.5685178654787464</c:v>
                </c:pt>
                <c:pt idx="5">
                  <c:v>11.679118279601754</c:v>
                </c:pt>
                <c:pt idx="6">
                  <c:v>13.791874905230998</c:v>
                </c:pt>
                <c:pt idx="7">
                  <c:v>15.905931856771129</c:v>
                </c:pt>
                <c:pt idx="8">
                  <c:v>18.020832827575589</c:v>
                </c:pt>
                <c:pt idx="9">
                  <c:v>20.136312475107086</c:v>
                </c:pt>
                <c:pt idx="10">
                  <c:v>22.252206054486926</c:v>
                </c:pt>
                <c:pt idx="11">
                  <c:v>24.368405899992172</c:v>
                </c:pt>
                <c:pt idx="12">
                  <c:v>26.484838687583022</c:v>
                </c:pt>
                <c:pt idx="13">
                  <c:v>28.601452759682871</c:v>
                </c:pt>
                <c:pt idx="14">
                  <c:v>30.718210675909049</c:v>
                </c:pt>
                <c:pt idx="15">
                  <c:v>32.835084638470491</c:v>
                </c:pt>
                <c:pt idx="16">
                  <c:v>34.952053576587325</c:v>
                </c:pt>
                <c:pt idx="17">
                  <c:v>37.069101228201511</c:v>
                </c:pt>
                <c:pt idx="18">
                  <c:v>39.186214842542</c:v>
                </c:pt>
                <c:pt idx="19">
                  <c:v>41.303384281165997</c:v>
                </c:pt>
              </c:numCache>
            </c:numRef>
          </c:xVal>
          <c:yVal>
            <c:numRef>
              <c:f>'new model-1ACH'!$E$64:$E$83</c:f>
              <c:numCache>
                <c:formatCode>0.00E+00</c:formatCode>
                <c:ptCount val="20"/>
                <c:pt idx="0">
                  <c:v>0.11987402483022012</c:v>
                </c:pt>
                <c:pt idx="1">
                  <c:v>3.5544717956776402</c:v>
                </c:pt>
                <c:pt idx="2">
                  <c:v>11.061315970040742</c:v>
                </c:pt>
                <c:pt idx="3">
                  <c:v>18.120354456571761</c:v>
                </c:pt>
                <c:pt idx="4">
                  <c:v>22.251595249981527</c:v>
                </c:pt>
                <c:pt idx="5">
                  <c:v>23.149628274063069</c:v>
                </c:pt>
                <c:pt idx="6">
                  <c:v>21.552332185024785</c:v>
                </c:pt>
                <c:pt idx="7">
                  <c:v>18.474706222023489</c:v>
                </c:pt>
                <c:pt idx="8">
                  <c:v>14.821740653047422</c:v>
                </c:pt>
                <c:pt idx="9">
                  <c:v>11.242006371245386</c:v>
                </c:pt>
                <c:pt idx="10">
                  <c:v>8.114575984037268</c:v>
                </c:pt>
                <c:pt idx="11">
                  <c:v>5.5988992260761945</c:v>
                </c:pt>
                <c:pt idx="12">
                  <c:v>3.7043661338401517</c:v>
                </c:pt>
                <c:pt idx="13">
                  <c:v>2.3554836024064176</c:v>
                </c:pt>
                <c:pt idx="14">
                  <c:v>1.4418645260569452</c:v>
                </c:pt>
                <c:pt idx="15">
                  <c:v>0.85072814356285875</c:v>
                </c:pt>
                <c:pt idx="16">
                  <c:v>0.48427787034302588</c:v>
                </c:pt>
                <c:pt idx="17">
                  <c:v>0.26616923880668225</c:v>
                </c:pt>
                <c:pt idx="18">
                  <c:v>0.1413295432521012</c:v>
                </c:pt>
                <c:pt idx="19">
                  <c:v>7.2530373318199406E-2</c:v>
                </c:pt>
              </c:numCache>
            </c:numRef>
          </c:yVal>
          <c:smooth val="1"/>
          <c:extLst>
            <c:ext xmlns:c16="http://schemas.microsoft.com/office/drawing/2014/chart" uri="{C3380CC4-5D6E-409C-BE32-E72D297353CC}">
              <c16:uniqueId val="{00000002-803F-41B8-BAB5-D43C14C1FE25}"/>
            </c:ext>
          </c:extLst>
        </c:ser>
        <c:ser>
          <c:idx val="1"/>
          <c:order val="3"/>
          <c:tx>
            <c:v>10 min</c:v>
          </c:tx>
          <c:spPr>
            <a:ln w="19050">
              <a:solidFill>
                <a:srgbClr val="FD1301"/>
              </a:solidFill>
              <a:prstDash val="sysDash"/>
            </a:ln>
          </c:spPr>
          <c:marker>
            <c:symbol val="none"/>
          </c:marker>
          <c:xVal>
            <c:numRef>
              <c:f>'new model-1ACH'!$A$64:$A$83</c:f>
              <c:numCache>
                <c:formatCode>0.00</c:formatCode>
                <c:ptCount val="20"/>
                <c:pt idx="0">
                  <c:v>1.3340411211479501</c:v>
                </c:pt>
                <c:pt idx="1">
                  <c:v>3.2900283206284038</c:v>
                </c:pt>
                <c:pt idx="2">
                  <c:v>5.363813498816544</c:v>
                </c:pt>
                <c:pt idx="3">
                  <c:v>7.4618852525503385</c:v>
                </c:pt>
                <c:pt idx="4">
                  <c:v>9.5685178654787464</c:v>
                </c:pt>
                <c:pt idx="5">
                  <c:v>11.679118279601754</c:v>
                </c:pt>
                <c:pt idx="6">
                  <c:v>13.791874905230998</c:v>
                </c:pt>
                <c:pt idx="7">
                  <c:v>15.905931856771129</c:v>
                </c:pt>
                <c:pt idx="8">
                  <c:v>18.020832827575589</c:v>
                </c:pt>
                <c:pt idx="9">
                  <c:v>20.136312475107086</c:v>
                </c:pt>
                <c:pt idx="10">
                  <c:v>22.252206054486926</c:v>
                </c:pt>
                <c:pt idx="11">
                  <c:v>24.368405899992172</c:v>
                </c:pt>
                <c:pt idx="12">
                  <c:v>26.484838687583022</c:v>
                </c:pt>
                <c:pt idx="13">
                  <c:v>28.601452759682871</c:v>
                </c:pt>
                <c:pt idx="14">
                  <c:v>30.718210675909049</c:v>
                </c:pt>
                <c:pt idx="15">
                  <c:v>32.835084638470491</c:v>
                </c:pt>
                <c:pt idx="16">
                  <c:v>34.952053576587325</c:v>
                </c:pt>
                <c:pt idx="17">
                  <c:v>37.069101228201511</c:v>
                </c:pt>
                <c:pt idx="18">
                  <c:v>39.186214842542</c:v>
                </c:pt>
                <c:pt idx="19">
                  <c:v>41.303384281165997</c:v>
                </c:pt>
              </c:numCache>
            </c:numRef>
          </c:xVal>
          <c:yVal>
            <c:numRef>
              <c:f>'new model-1ACH'!$F$64:$F$83</c:f>
              <c:numCache>
                <c:formatCode>0.00E+00</c:formatCode>
                <c:ptCount val="20"/>
                <c:pt idx="0">
                  <c:v>0.10128010473829629</c:v>
                </c:pt>
                <c:pt idx="1">
                  <c:v>2.9032175079852092</c:v>
                </c:pt>
                <c:pt idx="2">
                  <c:v>8.4570325132198114</c:v>
                </c:pt>
                <c:pt idx="3">
                  <c:v>12.554904478125374</c:v>
                </c:pt>
                <c:pt idx="4">
                  <c:v>13.525992098924394</c:v>
                </c:pt>
                <c:pt idx="5">
                  <c:v>11.951949493363974</c:v>
                </c:pt>
                <c:pt idx="6">
                  <c:v>9.1495825912964008</c:v>
                </c:pt>
                <c:pt idx="7">
                  <c:v>6.2434181043480814</c:v>
                </c:pt>
                <c:pt idx="8">
                  <c:v>3.860180262648421</c:v>
                </c:pt>
                <c:pt idx="9">
                  <c:v>2.184446236087707</c:v>
                </c:pt>
                <c:pt idx="10">
                  <c:v>1.1388806197539649</c:v>
                </c:pt>
                <c:pt idx="11">
                  <c:v>0.54948463990133656</c:v>
                </c:pt>
                <c:pt idx="12">
                  <c:v>0.24611214964138656</c:v>
                </c:pt>
                <c:pt idx="13">
                  <c:v>0.10256311266362322</c:v>
                </c:pt>
                <c:pt idx="14">
                  <c:v>3.9833938264501684E-2</c:v>
                </c:pt>
                <c:pt idx="15">
                  <c:v>1.4436535998210681E-2</c:v>
                </c:pt>
                <c:pt idx="16">
                  <c:v>4.8869282433719723E-3</c:v>
                </c:pt>
                <c:pt idx="17">
                  <c:v>1.5463011387043181E-3</c:v>
                </c:pt>
                <c:pt idx="18">
                  <c:v>4.576039664480847E-4</c:v>
                </c:pt>
                <c:pt idx="19">
                  <c:v>1.2671355871746919E-4</c:v>
                </c:pt>
              </c:numCache>
            </c:numRef>
          </c:yVal>
          <c:smooth val="1"/>
          <c:extLst>
            <c:ext xmlns:c16="http://schemas.microsoft.com/office/drawing/2014/chart" uri="{C3380CC4-5D6E-409C-BE32-E72D297353CC}">
              <c16:uniqueId val="{00000003-803F-41B8-BAB5-D43C14C1FE25}"/>
            </c:ext>
          </c:extLst>
        </c:ser>
        <c:ser>
          <c:idx val="2"/>
          <c:order val="4"/>
          <c:tx>
            <c:v>15 min</c:v>
          </c:tx>
          <c:spPr>
            <a:ln w="19050">
              <a:solidFill>
                <a:srgbClr val="FE504C"/>
              </a:solidFill>
              <a:prstDash val="dash"/>
            </a:ln>
          </c:spPr>
          <c:marker>
            <c:symbol val="none"/>
          </c:marker>
          <c:xVal>
            <c:numRef>
              <c:f>'new model-1ACH'!$A$64:$A$83</c:f>
              <c:numCache>
                <c:formatCode>0.00</c:formatCode>
                <c:ptCount val="20"/>
                <c:pt idx="0">
                  <c:v>1.3340411211479501</c:v>
                </c:pt>
                <c:pt idx="1">
                  <c:v>3.2900283206284038</c:v>
                </c:pt>
                <c:pt idx="2">
                  <c:v>5.363813498816544</c:v>
                </c:pt>
                <c:pt idx="3">
                  <c:v>7.4618852525503385</c:v>
                </c:pt>
                <c:pt idx="4">
                  <c:v>9.5685178654787464</c:v>
                </c:pt>
                <c:pt idx="5">
                  <c:v>11.679118279601754</c:v>
                </c:pt>
                <c:pt idx="6">
                  <c:v>13.791874905230998</c:v>
                </c:pt>
                <c:pt idx="7">
                  <c:v>15.905931856771129</c:v>
                </c:pt>
                <c:pt idx="8">
                  <c:v>18.020832827575589</c:v>
                </c:pt>
                <c:pt idx="9">
                  <c:v>20.136312475107086</c:v>
                </c:pt>
                <c:pt idx="10">
                  <c:v>22.252206054486926</c:v>
                </c:pt>
                <c:pt idx="11">
                  <c:v>24.368405899992172</c:v>
                </c:pt>
                <c:pt idx="12">
                  <c:v>26.484838687583022</c:v>
                </c:pt>
                <c:pt idx="13">
                  <c:v>28.601452759682871</c:v>
                </c:pt>
                <c:pt idx="14">
                  <c:v>30.718210675909049</c:v>
                </c:pt>
                <c:pt idx="15">
                  <c:v>32.835084638470491</c:v>
                </c:pt>
                <c:pt idx="16">
                  <c:v>34.952053576587325</c:v>
                </c:pt>
                <c:pt idx="17">
                  <c:v>37.069101228201511</c:v>
                </c:pt>
                <c:pt idx="18">
                  <c:v>39.186214842542</c:v>
                </c:pt>
                <c:pt idx="19">
                  <c:v>41.303384281165997</c:v>
                </c:pt>
              </c:numCache>
            </c:numRef>
          </c:xVal>
          <c:yVal>
            <c:numRef>
              <c:f>'new model-1ACH'!$G$64:$G$83</c:f>
              <c:numCache>
                <c:formatCode>0.00E+00</c:formatCode>
                <c:ptCount val="20"/>
                <c:pt idx="0">
                  <c:v>8.5570327936584548E-2</c:v>
                </c:pt>
                <c:pt idx="1">
                  <c:v>2.371286757408344</c:v>
                </c:pt>
                <c:pt idx="2">
                  <c:v>6.4659032544922495</c:v>
                </c:pt>
                <c:pt idx="3">
                  <c:v>8.6988158445037982</c:v>
                </c:pt>
                <c:pt idx="4">
                  <c:v>8.2219930843076199</c:v>
                </c:pt>
                <c:pt idx="5">
                  <c:v>6.1706864145187179</c:v>
                </c:pt>
                <c:pt idx="6">
                  <c:v>3.8842599898826933</c:v>
                </c:pt>
                <c:pt idx="7">
                  <c:v>2.1099263586250596</c:v>
                </c:pt>
                <c:pt idx="8">
                  <c:v>1.0053469433144078</c:v>
                </c:pt>
                <c:pt idx="9">
                  <c:v>0.42446207560983806</c:v>
                </c:pt>
                <c:pt idx="10">
                  <c:v>0.15984187819581591</c:v>
                </c:pt>
                <c:pt idx="11">
                  <c:v>5.3927273432835404E-2</c:v>
                </c:pt>
                <c:pt idx="12">
                  <c:v>1.6351296824515516E-2</c:v>
                </c:pt>
                <c:pt idx="13">
                  <c:v>4.4658311645661324E-3</c:v>
                </c:pt>
                <c:pt idx="14">
                  <c:v>1.1004796976310501E-3</c:v>
                </c:pt>
                <c:pt idx="15">
                  <c:v>2.4498257546152601E-4</c:v>
                </c:pt>
                <c:pt idx="16">
                  <c:v>4.9314802757662328E-5</c:v>
                </c:pt>
                <c:pt idx="17">
                  <c:v>8.9831838655666185E-6</c:v>
                </c:pt>
                <c:pt idx="18">
                  <c:v>1.4816533421853921E-6</c:v>
                </c:pt>
                <c:pt idx="19">
                  <c:v>2.213738221421424E-7</c:v>
                </c:pt>
              </c:numCache>
            </c:numRef>
          </c:yVal>
          <c:smooth val="1"/>
          <c:extLst>
            <c:ext xmlns:c16="http://schemas.microsoft.com/office/drawing/2014/chart" uri="{C3380CC4-5D6E-409C-BE32-E72D297353CC}">
              <c16:uniqueId val="{00000004-803F-41B8-BAB5-D43C14C1FE25}"/>
            </c:ext>
          </c:extLst>
        </c:ser>
        <c:ser>
          <c:idx val="3"/>
          <c:order val="5"/>
          <c:tx>
            <c:v>30 min</c:v>
          </c:tx>
          <c:spPr>
            <a:ln w="19050">
              <a:solidFill>
                <a:srgbClr val="FE756A"/>
              </a:solidFill>
              <a:prstDash val="dashDot"/>
            </a:ln>
          </c:spPr>
          <c:marker>
            <c:symbol val="none"/>
          </c:marker>
          <c:xVal>
            <c:numRef>
              <c:f>'new model-1ACH'!$A$64:$A$83</c:f>
              <c:numCache>
                <c:formatCode>0.00</c:formatCode>
                <c:ptCount val="20"/>
                <c:pt idx="0">
                  <c:v>1.3340411211479501</c:v>
                </c:pt>
                <c:pt idx="1">
                  <c:v>3.2900283206284038</c:v>
                </c:pt>
                <c:pt idx="2">
                  <c:v>5.363813498816544</c:v>
                </c:pt>
                <c:pt idx="3">
                  <c:v>7.4618852525503385</c:v>
                </c:pt>
                <c:pt idx="4">
                  <c:v>9.5685178654787464</c:v>
                </c:pt>
                <c:pt idx="5">
                  <c:v>11.679118279601754</c:v>
                </c:pt>
                <c:pt idx="6">
                  <c:v>13.791874905230998</c:v>
                </c:pt>
                <c:pt idx="7">
                  <c:v>15.905931856771129</c:v>
                </c:pt>
                <c:pt idx="8">
                  <c:v>18.020832827575589</c:v>
                </c:pt>
                <c:pt idx="9">
                  <c:v>20.136312475107086</c:v>
                </c:pt>
                <c:pt idx="10">
                  <c:v>22.252206054486926</c:v>
                </c:pt>
                <c:pt idx="11">
                  <c:v>24.368405899992172</c:v>
                </c:pt>
                <c:pt idx="12">
                  <c:v>26.484838687583022</c:v>
                </c:pt>
                <c:pt idx="13">
                  <c:v>28.601452759682871</c:v>
                </c:pt>
                <c:pt idx="14">
                  <c:v>30.718210675909049</c:v>
                </c:pt>
                <c:pt idx="15">
                  <c:v>32.835084638470491</c:v>
                </c:pt>
                <c:pt idx="16">
                  <c:v>34.952053576587325</c:v>
                </c:pt>
                <c:pt idx="17">
                  <c:v>37.069101228201511</c:v>
                </c:pt>
                <c:pt idx="18">
                  <c:v>39.186214842542</c:v>
                </c:pt>
                <c:pt idx="19">
                  <c:v>41.303384281165997</c:v>
                </c:pt>
              </c:numCache>
            </c:numRef>
          </c:xVal>
          <c:yVal>
            <c:numRef>
              <c:f>'new model-1ACH'!$J$64:$J$83</c:f>
              <c:numCache>
                <c:formatCode>0.00E+00</c:formatCode>
                <c:ptCount val="20"/>
                <c:pt idx="0">
                  <c:v>5.1608395852880372E-2</c:v>
                </c:pt>
                <c:pt idx="1">
                  <c:v>1.2921043279187561</c:v>
                </c:pt>
                <c:pt idx="2">
                  <c:v>2.889766872844048</c:v>
                </c:pt>
                <c:pt idx="3">
                  <c:v>2.8933455818611029</c:v>
                </c:pt>
                <c:pt idx="4">
                  <c:v>1.8467199479980401</c:v>
                </c:pt>
                <c:pt idx="5">
                  <c:v>0.84921500515978965</c:v>
                </c:pt>
                <c:pt idx="6">
                  <c:v>0.29718666619428813</c:v>
                </c:pt>
                <c:pt idx="7">
                  <c:v>8.1433280872089495E-2</c:v>
                </c:pt>
                <c:pt idx="8">
                  <c:v>1.7759923461978383E-2</c:v>
                </c:pt>
                <c:pt idx="9">
                  <c:v>3.1140923879362892E-3</c:v>
                </c:pt>
                <c:pt idx="10">
                  <c:v>4.4190375111373913E-4</c:v>
                </c:pt>
                <c:pt idx="11">
                  <c:v>5.0976167491250119E-5</c:v>
                </c:pt>
                <c:pt idx="12">
                  <c:v>4.7952322691292033E-6</c:v>
                </c:pt>
                <c:pt idx="13">
                  <c:v>3.686681522836266E-7</c:v>
                </c:pt>
                <c:pt idx="14">
                  <c:v>2.3204296245724538E-8</c:v>
                </c:pt>
                <c:pt idx="15">
                  <c:v>1.1971588753809767E-9</c:v>
                </c:pt>
                <c:pt idx="16">
                  <c:v>5.0675881887416299E-11</c:v>
                </c:pt>
                <c:pt idx="17">
                  <c:v>1.7613226828291376E-12</c:v>
                </c:pt>
                <c:pt idx="18">
                  <c:v>5.0294104449706169E-14</c:v>
                </c:pt>
                <c:pt idx="19">
                  <c:v>1.1804179078270104E-15</c:v>
                </c:pt>
              </c:numCache>
            </c:numRef>
          </c:yVal>
          <c:smooth val="1"/>
          <c:extLst>
            <c:ext xmlns:c16="http://schemas.microsoft.com/office/drawing/2014/chart" uri="{C3380CC4-5D6E-409C-BE32-E72D297353CC}">
              <c16:uniqueId val="{00000005-803F-41B8-BAB5-D43C14C1FE25}"/>
            </c:ext>
          </c:extLst>
        </c:ser>
        <c:ser>
          <c:idx val="8"/>
          <c:order val="6"/>
          <c:tx>
            <c:v>45 min</c:v>
          </c:tx>
          <c:spPr>
            <a:ln w="19050">
              <a:solidFill>
                <a:srgbClr val="FFAC9B"/>
              </a:solidFill>
              <a:prstDash val="lgDashDotDot"/>
            </a:ln>
          </c:spPr>
          <c:marker>
            <c:symbol val="none"/>
          </c:marker>
          <c:xVal>
            <c:numRef>
              <c:f>'new model-1ACH'!$A$64:$A$83</c:f>
              <c:numCache>
                <c:formatCode>0.00</c:formatCode>
                <c:ptCount val="20"/>
                <c:pt idx="0">
                  <c:v>1.3340411211479501</c:v>
                </c:pt>
                <c:pt idx="1">
                  <c:v>3.2900283206284038</c:v>
                </c:pt>
                <c:pt idx="2">
                  <c:v>5.363813498816544</c:v>
                </c:pt>
                <c:pt idx="3">
                  <c:v>7.4618852525503385</c:v>
                </c:pt>
                <c:pt idx="4">
                  <c:v>9.5685178654787464</c:v>
                </c:pt>
                <c:pt idx="5">
                  <c:v>11.679118279601754</c:v>
                </c:pt>
                <c:pt idx="6">
                  <c:v>13.791874905230998</c:v>
                </c:pt>
                <c:pt idx="7">
                  <c:v>15.905931856771129</c:v>
                </c:pt>
                <c:pt idx="8">
                  <c:v>18.020832827575589</c:v>
                </c:pt>
                <c:pt idx="9">
                  <c:v>20.136312475107086</c:v>
                </c:pt>
                <c:pt idx="10">
                  <c:v>22.252206054486926</c:v>
                </c:pt>
                <c:pt idx="11">
                  <c:v>24.368405899992172</c:v>
                </c:pt>
                <c:pt idx="12">
                  <c:v>26.484838687583022</c:v>
                </c:pt>
                <c:pt idx="13">
                  <c:v>28.601452759682871</c:v>
                </c:pt>
                <c:pt idx="14">
                  <c:v>30.718210675909049</c:v>
                </c:pt>
                <c:pt idx="15">
                  <c:v>32.835084638470491</c:v>
                </c:pt>
                <c:pt idx="16">
                  <c:v>34.952053576587325</c:v>
                </c:pt>
                <c:pt idx="17">
                  <c:v>37.069101228201511</c:v>
                </c:pt>
                <c:pt idx="18">
                  <c:v>39.186214842542</c:v>
                </c:pt>
                <c:pt idx="19">
                  <c:v>41.303384281165997</c:v>
                </c:pt>
              </c:numCache>
            </c:numRef>
          </c:xVal>
          <c:yVal>
            <c:numRef>
              <c:f>'new model-1ACH'!$M$64:$M$83</c:f>
              <c:numCache>
                <c:formatCode>0.00E+00</c:formatCode>
                <c:ptCount val="20"/>
                <c:pt idx="0">
                  <c:v>3.1125585079929456E-2</c:v>
                </c:pt>
                <c:pt idx="1">
                  <c:v>0.70406229403105458</c:v>
                </c:pt>
                <c:pt idx="2">
                  <c:v>1.2915059583647639</c:v>
                </c:pt>
                <c:pt idx="3">
                  <c:v>0.96236646524302549</c:v>
                </c:pt>
                <c:pt idx="4">
                  <c:v>0.41478684442618524</c:v>
                </c:pt>
                <c:pt idx="5">
                  <c:v>0.11686967649040521</c:v>
                </c:pt>
                <c:pt idx="6">
                  <c:v>2.2737899830010552E-2</c:v>
                </c:pt>
                <c:pt idx="7">
                  <c:v>3.1429434522606452E-3</c:v>
                </c:pt>
                <c:pt idx="8">
                  <c:v>3.137373455729449E-4</c:v>
                </c:pt>
                <c:pt idx="9">
                  <c:v>2.2846732270887198E-5</c:v>
                </c:pt>
                <c:pt idx="10">
                  <c:v>1.2217006422382321E-6</c:v>
                </c:pt>
                <c:pt idx="11">
                  <c:v>4.8186557314685837E-8</c:v>
                </c:pt>
                <c:pt idx="12">
                  <c:v>1.4062647606288152E-9</c:v>
                </c:pt>
                <c:pt idx="13">
                  <c:v>3.0434694349091687E-11</c:v>
                </c:pt>
                <c:pt idx="14">
                  <c:v>4.8927696296298433E-13</c:v>
                </c:pt>
                <c:pt idx="15">
                  <c:v>5.8501686097609353E-15</c:v>
                </c:pt>
                <c:pt idx="16">
                  <c:v>5.2074526540986456E-17</c:v>
                </c:pt>
                <c:pt idx="17">
                  <c:v>3.4534054289368269E-19</c:v>
                </c:pt>
                <c:pt idx="18">
                  <c:v>1.7072123892805981E-21</c:v>
                </c:pt>
                <c:pt idx="19">
                  <c:v>6.2942692303699198E-24</c:v>
                </c:pt>
              </c:numCache>
            </c:numRef>
          </c:yVal>
          <c:smooth val="1"/>
          <c:extLst>
            <c:ext xmlns:c16="http://schemas.microsoft.com/office/drawing/2014/chart" uri="{C3380CC4-5D6E-409C-BE32-E72D297353CC}">
              <c16:uniqueId val="{00000006-803F-41B8-BAB5-D43C14C1FE25}"/>
            </c:ext>
          </c:extLst>
        </c:ser>
        <c:dLbls>
          <c:showLegendKey val="0"/>
          <c:showVal val="0"/>
          <c:showCatName val="0"/>
          <c:showSerName val="0"/>
          <c:showPercent val="0"/>
          <c:showBubbleSize val="0"/>
        </c:dLbls>
        <c:axId val="246544424"/>
        <c:axId val="246544816"/>
      </c:scatterChart>
      <c:valAx>
        <c:axId val="246544424"/>
        <c:scaling>
          <c:orientation val="minMax"/>
          <c:max val="100"/>
        </c:scaling>
        <c:delete val="0"/>
        <c:axPos val="b"/>
        <c:title>
          <c:tx>
            <c:rich>
              <a:bodyPr/>
              <a:lstStyle/>
              <a:p>
                <a:pPr>
                  <a:defRPr/>
                </a:pPr>
                <a:r>
                  <a:rPr lang="en-US" dirty="0" err="1"/>
                  <a:t>d</a:t>
                </a:r>
                <a:r>
                  <a:rPr lang="en-US" baseline="-25000" dirty="0" err="1"/>
                  <a:t>eq</a:t>
                </a:r>
                <a:r>
                  <a:rPr lang="en-US" dirty="0"/>
                  <a:t> (µm)</a:t>
                </a:r>
              </a:p>
            </c:rich>
          </c:tx>
          <c:layout>
            <c:manualLayout>
              <c:xMode val="edge"/>
              <c:yMode val="edge"/>
              <c:x val="0.47807574925228025"/>
              <c:y val="0.92871239652735649"/>
            </c:manualLayout>
          </c:layout>
          <c:overlay val="0"/>
        </c:title>
        <c:numFmt formatCode="0" sourceLinked="0"/>
        <c:majorTickMark val="out"/>
        <c:minorTickMark val="none"/>
        <c:tickLblPos val="nextTo"/>
        <c:spPr>
          <a:ln w="12700">
            <a:solidFill>
              <a:sysClr val="windowText" lastClr="000000"/>
            </a:solidFill>
          </a:ln>
        </c:spPr>
        <c:crossAx val="246544816"/>
        <c:crosses val="autoZero"/>
        <c:crossBetween val="midCat"/>
        <c:majorUnit val="10"/>
      </c:valAx>
      <c:valAx>
        <c:axId val="246544816"/>
        <c:scaling>
          <c:orientation val="minMax"/>
          <c:max val="60"/>
          <c:min val="0"/>
        </c:scaling>
        <c:delete val="0"/>
        <c:axPos val="l"/>
        <c:title>
          <c:tx>
            <c:rich>
              <a:bodyPr rot="-5400000" vert="horz"/>
              <a:lstStyle/>
              <a:p>
                <a:pPr>
                  <a:defRPr/>
                </a:pPr>
                <a:r>
                  <a:rPr lang="el-GR" dirty="0"/>
                  <a:t>Δ</a:t>
                </a:r>
                <a:r>
                  <a:rPr lang="en-US" dirty="0"/>
                  <a:t>C/</a:t>
                </a:r>
                <a:r>
                  <a:rPr lang="el-GR" dirty="0"/>
                  <a:t>Δ</a:t>
                </a:r>
                <a:r>
                  <a:rPr lang="en-US" dirty="0" err="1"/>
                  <a:t>d</a:t>
                </a:r>
                <a:r>
                  <a:rPr lang="en-US" baseline="-25000" dirty="0" err="1"/>
                  <a:t>eq</a:t>
                </a:r>
                <a:r>
                  <a:rPr lang="en-US" dirty="0"/>
                  <a:t> (# m</a:t>
                </a:r>
                <a:r>
                  <a:rPr lang="en-US" baseline="30000" dirty="0"/>
                  <a:t>-3</a:t>
                </a:r>
                <a:r>
                  <a:rPr lang="en-US" dirty="0"/>
                  <a:t> µm</a:t>
                </a:r>
                <a:r>
                  <a:rPr lang="en-US" baseline="30000" dirty="0"/>
                  <a:t>-1</a:t>
                </a:r>
                <a:r>
                  <a:rPr lang="en-US" dirty="0"/>
                  <a:t>)</a:t>
                </a:r>
              </a:p>
            </c:rich>
          </c:tx>
          <c:layout>
            <c:manualLayout>
              <c:xMode val="edge"/>
              <c:yMode val="edge"/>
              <c:x val="7.4406396874811471E-4"/>
              <c:y val="0.20152643179218369"/>
            </c:manualLayout>
          </c:layout>
          <c:overlay val="0"/>
        </c:title>
        <c:numFmt formatCode="0" sourceLinked="0"/>
        <c:majorTickMark val="out"/>
        <c:minorTickMark val="none"/>
        <c:tickLblPos val="nextTo"/>
        <c:spPr>
          <a:ln w="12700">
            <a:solidFill>
              <a:sysClr val="windowText" lastClr="000000"/>
            </a:solidFill>
          </a:ln>
        </c:spPr>
        <c:crossAx val="246544424"/>
        <c:crosses val="autoZero"/>
        <c:crossBetween val="midCat"/>
        <c:majorUnit val="10"/>
      </c:valAx>
    </c:plotArea>
    <c:legend>
      <c:legendPos val="r"/>
      <c:layout>
        <c:manualLayout>
          <c:xMode val="edge"/>
          <c:yMode val="edge"/>
          <c:x val="0.66527620093999873"/>
          <c:y val="0.34286964129485042"/>
          <c:w val="0.27498474027956626"/>
          <c:h val="0.44683062453731726"/>
        </c:manualLayout>
      </c:layout>
      <c:overlay val="0"/>
    </c:legend>
    <c:plotVisOnly val="1"/>
    <c:dispBlanksAs val="gap"/>
    <c:showDLblsOverMax val="0"/>
  </c:chart>
  <c:spPr>
    <a:ln>
      <a:noFill/>
    </a:ln>
  </c:spPr>
  <c:txPr>
    <a:bodyPr/>
    <a:lstStyle/>
    <a:p>
      <a:pPr>
        <a:defRPr sz="20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39129483814544"/>
          <c:y val="5.0444904527028878E-2"/>
          <c:w val="0.823893482064746"/>
          <c:h val="0.7611943825579397"/>
        </c:manualLayout>
      </c:layout>
      <c:scatterChart>
        <c:scatterStyle val="smoothMarker"/>
        <c:varyColors val="0"/>
        <c:ser>
          <c:idx val="0"/>
          <c:order val="0"/>
          <c:tx>
            <c:v>10% RH</c:v>
          </c:tx>
          <c:spPr>
            <a:ln w="28575">
              <a:solidFill>
                <a:srgbClr val="FF0000"/>
              </a:solidFill>
              <a:prstDash val="solid"/>
            </a:ln>
          </c:spPr>
          <c:marker>
            <c:symbol val="none"/>
          </c:marker>
          <c:xVal>
            <c:numRef>
              <c:f>'new model-1ACH'!$E$12:$E$31</c:f>
              <c:numCache>
                <c:formatCode>0.00</c:formatCode>
                <c:ptCount val="20"/>
                <c:pt idx="0">
                  <c:v>1.2656997553219191</c:v>
                </c:pt>
                <c:pt idx="1">
                  <c:v>3.1214840190520432</c:v>
                </c:pt>
                <c:pt idx="2">
                  <c:v>5.0890316088627143</c:v>
                </c:pt>
                <c:pt idx="3">
                  <c:v>7.0796216013688165</c:v>
                </c:pt>
                <c:pt idx="4">
                  <c:v>9.0783338902690698</c:v>
                </c:pt>
                <c:pt idx="5">
                  <c:v>11.080810714551001</c:v>
                </c:pt>
                <c:pt idx="6">
                  <c:v>13.08533329014657</c:v>
                </c:pt>
                <c:pt idx="7">
                  <c:v>15.091089577477726</c:v>
                </c:pt>
                <c:pt idx="8">
                  <c:v>17.097646645954129</c:v>
                </c:pt>
                <c:pt idx="9">
                  <c:v>19.10475274622549</c:v>
                </c:pt>
                <c:pt idx="10">
                  <c:v>21.112251573101052</c:v>
                </c:pt>
                <c:pt idx="11">
                  <c:v>23.120040976446774</c:v>
                </c:pt>
                <c:pt idx="12">
                  <c:v>25.128051388527588</c:v>
                </c:pt>
                <c:pt idx="13">
                  <c:v>27.136233798123826</c:v>
                </c:pt>
                <c:pt idx="14">
                  <c:v>29.14455268288097</c:v>
                </c:pt>
                <c:pt idx="15">
                  <c:v>31.15298166905454</c:v>
                </c:pt>
                <c:pt idx="16">
                  <c:v>33.16150076529712</c:v>
                </c:pt>
                <c:pt idx="17">
                  <c:v>35.170094542636754</c:v>
                </c:pt>
                <c:pt idx="18">
                  <c:v>37.178750903509325</c:v>
                </c:pt>
                <c:pt idx="19">
                  <c:v>39.187460228853084</c:v>
                </c:pt>
              </c:numCache>
            </c:numRef>
          </c:xVal>
          <c:yVal>
            <c:numRef>
              <c:f>'new model-1ACH'!$I$12:$I$31</c:f>
              <c:numCache>
                <c:formatCode>0.00E+00</c:formatCode>
                <c:ptCount val="20"/>
                <c:pt idx="0">
                  <c:v>0.12493174119971998</c:v>
                </c:pt>
                <c:pt idx="1">
                  <c:v>3.6050681684052566</c:v>
                </c:pt>
                <c:pt idx="2">
                  <c:v>10.639698121056181</c:v>
                </c:pt>
                <c:pt idx="3">
                  <c:v>16.106866355403628</c:v>
                </c:pt>
                <c:pt idx="4">
                  <c:v>17.809964568533342</c:v>
                </c:pt>
                <c:pt idx="5">
                  <c:v>16.25694990561869</c:v>
                </c:pt>
                <c:pt idx="6">
                  <c:v>12.939519179999674</c:v>
                </c:pt>
                <c:pt idx="7">
                  <c:v>9.239872358870981</c:v>
                </c:pt>
                <c:pt idx="8">
                  <c:v>6.0171105910956655</c:v>
                </c:pt>
                <c:pt idx="9">
                  <c:v>3.6096806704130726</c:v>
                </c:pt>
                <c:pt idx="10">
                  <c:v>2.0079958096218258</c:v>
                </c:pt>
                <c:pt idx="11">
                  <c:v>1.0404171251325771</c:v>
                </c:pt>
                <c:pt idx="12">
                  <c:v>0.50368902028575424</c:v>
                </c:pt>
                <c:pt idx="13">
                  <c:v>0.22835381777734864</c:v>
                </c:pt>
                <c:pt idx="14">
                  <c:v>9.7110936578191476E-2</c:v>
                </c:pt>
                <c:pt idx="15">
                  <c:v>3.8786971019374748E-2</c:v>
                </c:pt>
                <c:pt idx="16">
                  <c:v>1.4563875531442288E-2</c:v>
                </c:pt>
                <c:pt idx="17">
                  <c:v>5.1447391381956543E-3</c:v>
                </c:pt>
                <c:pt idx="18">
                  <c:v>1.7107931706204522E-3</c:v>
                </c:pt>
                <c:pt idx="19">
                  <c:v>5.3577126557534794E-4</c:v>
                </c:pt>
              </c:numCache>
            </c:numRef>
          </c:yVal>
          <c:smooth val="1"/>
          <c:extLst>
            <c:ext xmlns:c16="http://schemas.microsoft.com/office/drawing/2014/chart" uri="{C3380CC4-5D6E-409C-BE32-E72D297353CC}">
              <c16:uniqueId val="{00000000-F7C8-4BF2-8B26-A039C14E9301}"/>
            </c:ext>
          </c:extLst>
        </c:ser>
        <c:ser>
          <c:idx val="1"/>
          <c:order val="1"/>
          <c:tx>
            <c:v>30% RH</c:v>
          </c:tx>
          <c:spPr>
            <a:ln w="28575">
              <a:solidFill>
                <a:srgbClr val="00B050"/>
              </a:solidFill>
              <a:prstDash val="solid"/>
            </a:ln>
          </c:spPr>
          <c:marker>
            <c:symbol val="none"/>
          </c:marker>
          <c:xVal>
            <c:numRef>
              <c:f>'new model-1ACH'!$J$12:$J$31</c:f>
              <c:numCache>
                <c:formatCode>0.00</c:formatCode>
                <c:ptCount val="20"/>
                <c:pt idx="0">
                  <c:v>1.2983176147618991</c:v>
                </c:pt>
                <c:pt idx="1">
                  <c:v>3.2019265778417294</c:v>
                </c:pt>
                <c:pt idx="2">
                  <c:v>5.220179076503066</c:v>
                </c:pt>
                <c:pt idx="3">
                  <c:v>7.2620677947181527</c:v>
                </c:pt>
                <c:pt idx="4">
                  <c:v>9.312288125890019</c:v>
                </c:pt>
                <c:pt idx="5">
                  <c:v>11.366370006830619</c:v>
                </c:pt>
                <c:pt idx="6">
                  <c:v>13.422550359351657</c:v>
                </c:pt>
                <c:pt idx="7">
                  <c:v>15.479996217116827</c:v>
                </c:pt>
                <c:pt idx="8">
                  <c:v>17.538263492648792</c:v>
                </c:pt>
                <c:pt idx="9">
                  <c:v>19.597093948861939</c:v>
                </c:pt>
                <c:pt idx="10">
                  <c:v>21.656327252484974</c:v>
                </c:pt>
                <c:pt idx="11">
                  <c:v>23.715858620912119</c:v>
                </c:pt>
                <c:pt idx="12">
                  <c:v>25.77561669360502</c:v>
                </c:pt>
                <c:pt idx="13">
                  <c:v>27.835551196294965</c:v>
                </c:pt>
                <c:pt idx="14">
                  <c:v>29.895625691194404</c:v>
                </c:pt>
                <c:pt idx="15">
                  <c:v>31.955813124891311</c:v>
                </c:pt>
                <c:pt idx="16">
                  <c:v>34.016092990849131</c:v>
                </c:pt>
                <c:pt idx="17">
                  <c:v>36.076449462481563</c:v>
                </c:pt>
                <c:pt idx="18">
                  <c:v>38.136870130463002</c:v>
                </c:pt>
                <c:pt idx="19">
                  <c:v>40.197345127842645</c:v>
                </c:pt>
              </c:numCache>
            </c:numRef>
          </c:xVal>
          <c:yVal>
            <c:numRef>
              <c:f>'new model-1ACH'!$N$12:$N$31</c:f>
              <c:numCache>
                <c:formatCode>0.00E+00</c:formatCode>
                <c:ptCount val="20"/>
                <c:pt idx="0">
                  <c:v>0.11366783646589061</c:v>
                </c:pt>
                <c:pt idx="1">
                  <c:v>3.2697895170659006</c:v>
                </c:pt>
                <c:pt idx="2">
                  <c:v>9.5909758866641539</c:v>
                </c:pt>
                <c:pt idx="3">
                  <c:v>14.386312769225514</c:v>
                </c:pt>
                <c:pt idx="4">
                  <c:v>15.713891420904488</c:v>
                </c:pt>
                <c:pt idx="5">
                  <c:v>14.126001062325669</c:v>
                </c:pt>
                <c:pt idx="6">
                  <c:v>11.039133557127787</c:v>
                </c:pt>
                <c:pt idx="7">
                  <c:v>7.7160797089086586</c:v>
                </c:pt>
                <c:pt idx="8">
                  <c:v>4.9035410225594074</c:v>
                </c:pt>
                <c:pt idx="9">
                  <c:v>2.8619292274965802</c:v>
                </c:pt>
                <c:pt idx="10">
                  <c:v>1.5441816817320839</c:v>
                </c:pt>
                <c:pt idx="11">
                  <c:v>0.77368784764317788</c:v>
                </c:pt>
                <c:pt idx="12">
                  <c:v>0.36109432106569511</c:v>
                </c:pt>
                <c:pt idx="13">
                  <c:v>0.15734159340695344</c:v>
                </c:pt>
                <c:pt idx="14">
                  <c:v>6.4114713291257799E-2</c:v>
                </c:pt>
                <c:pt idx="15">
                  <c:v>2.4462842792327407E-2</c:v>
                </c:pt>
                <c:pt idx="16">
                  <c:v>8.747958546071348E-3</c:v>
                </c:pt>
                <c:pt idx="17">
                  <c:v>2.934127744924072E-3</c:v>
                </c:pt>
                <c:pt idx="18">
                  <c:v>9.2358372382828785E-4</c:v>
                </c:pt>
                <c:pt idx="19">
                  <c:v>2.7295967161059366E-4</c:v>
                </c:pt>
              </c:numCache>
            </c:numRef>
          </c:yVal>
          <c:smooth val="1"/>
          <c:extLst>
            <c:ext xmlns:c16="http://schemas.microsoft.com/office/drawing/2014/chart" uri="{C3380CC4-5D6E-409C-BE32-E72D297353CC}">
              <c16:uniqueId val="{00000001-F7C8-4BF2-8B26-A039C14E9301}"/>
            </c:ext>
          </c:extLst>
        </c:ser>
        <c:ser>
          <c:idx val="2"/>
          <c:order val="2"/>
          <c:tx>
            <c:v>50% RH</c:v>
          </c:tx>
          <c:spPr>
            <a:ln w="28575">
              <a:solidFill>
                <a:srgbClr val="00B0F0"/>
              </a:solidFill>
              <a:prstDash val="solid"/>
            </a:ln>
          </c:spPr>
          <c:marker>
            <c:symbol val="none"/>
          </c:marker>
          <c:xVal>
            <c:numRef>
              <c:f>'new model-1ACH'!$O$12:$O$31</c:f>
              <c:numCache>
                <c:formatCode>0.00</c:formatCode>
                <c:ptCount val="20"/>
                <c:pt idx="0">
                  <c:v>1.3340411211479404</c:v>
                </c:pt>
                <c:pt idx="1">
                  <c:v>3.2900283206284038</c:v>
                </c:pt>
                <c:pt idx="2">
                  <c:v>5.363813498816544</c:v>
                </c:pt>
                <c:pt idx="3">
                  <c:v>7.4618852525503385</c:v>
                </c:pt>
                <c:pt idx="4">
                  <c:v>9.5685178654787464</c:v>
                </c:pt>
                <c:pt idx="5">
                  <c:v>11.679118279601754</c:v>
                </c:pt>
                <c:pt idx="6">
                  <c:v>13.791874905231111</c:v>
                </c:pt>
                <c:pt idx="7">
                  <c:v>15.905931856771129</c:v>
                </c:pt>
                <c:pt idx="8">
                  <c:v>18.020832827575802</c:v>
                </c:pt>
                <c:pt idx="9">
                  <c:v>20.136312475107086</c:v>
                </c:pt>
                <c:pt idx="10">
                  <c:v>22.252206054486926</c:v>
                </c:pt>
                <c:pt idx="11">
                  <c:v>24.368405899992172</c:v>
                </c:pt>
                <c:pt idx="12">
                  <c:v>26.484838687583022</c:v>
                </c:pt>
                <c:pt idx="13">
                  <c:v>28.601452759682601</c:v>
                </c:pt>
                <c:pt idx="14">
                  <c:v>30.71821067590934</c:v>
                </c:pt>
                <c:pt idx="15">
                  <c:v>32.835084638470491</c:v>
                </c:pt>
                <c:pt idx="16">
                  <c:v>34.952053576587325</c:v>
                </c:pt>
                <c:pt idx="17">
                  <c:v>37.069101228201511</c:v>
                </c:pt>
                <c:pt idx="18">
                  <c:v>39.186214842541894</c:v>
                </c:pt>
                <c:pt idx="19">
                  <c:v>41.303384281166224</c:v>
                </c:pt>
              </c:numCache>
            </c:numRef>
          </c:xVal>
          <c:yVal>
            <c:numRef>
              <c:f>'new model-1ACH'!$S$12:$S$31</c:f>
              <c:numCache>
                <c:formatCode>0.00E+00</c:formatCode>
                <c:ptCount val="20"/>
                <c:pt idx="0">
                  <c:v>0.1012725348098211</c:v>
                </c:pt>
                <c:pt idx="1">
                  <c:v>2.9030005142435535</c:v>
                </c:pt>
                <c:pt idx="2">
                  <c:v>8.4564004134464295</c:v>
                </c:pt>
                <c:pt idx="3">
                  <c:v>12.553966093146856</c:v>
                </c:pt>
                <c:pt idx="4">
                  <c:v>13.524981132426868</c:v>
                </c:pt>
                <c:pt idx="5">
                  <c:v>11.951056174749835</c:v>
                </c:pt>
                <c:pt idx="6">
                  <c:v>9.1488987285972989</c:v>
                </c:pt>
                <c:pt idx="7">
                  <c:v>6.2429514556552244</c:v>
                </c:pt>
                <c:pt idx="8">
                  <c:v>3.8598917431157105</c:v>
                </c:pt>
                <c:pt idx="9">
                  <c:v>2.1842829651095932</c:v>
                </c:pt>
                <c:pt idx="10">
                  <c:v>1.1387954969664726</c:v>
                </c:pt>
                <c:pt idx="11">
                  <c:v>0.54944357004430311</c:v>
                </c:pt>
                <c:pt idx="12">
                  <c:v>0.24609375460344141</c:v>
                </c:pt>
                <c:pt idx="13">
                  <c:v>0.10255544683992543</c:v>
                </c:pt>
                <c:pt idx="14">
                  <c:v>3.9830960976273547E-2</c:v>
                </c:pt>
                <c:pt idx="15">
                  <c:v>1.4435456975383692E-2</c:v>
                </c:pt>
                <c:pt idx="16">
                  <c:v>4.8865629821258543E-3</c:v>
                </c:pt>
                <c:pt idx="17">
                  <c:v>1.5461855642876989E-3</c:v>
                </c:pt>
                <c:pt idx="18">
                  <c:v>4.575697639824994E-4</c:v>
                </c:pt>
                <c:pt idx="19">
                  <c:v>1.267040878289986E-4</c:v>
                </c:pt>
              </c:numCache>
            </c:numRef>
          </c:yVal>
          <c:smooth val="1"/>
          <c:extLst>
            <c:ext xmlns:c16="http://schemas.microsoft.com/office/drawing/2014/chart" uri="{C3380CC4-5D6E-409C-BE32-E72D297353CC}">
              <c16:uniqueId val="{00000002-F7C8-4BF2-8B26-A039C14E9301}"/>
            </c:ext>
          </c:extLst>
        </c:ser>
        <c:ser>
          <c:idx val="3"/>
          <c:order val="3"/>
          <c:tx>
            <c:v>70% RH</c:v>
          </c:tx>
          <c:spPr>
            <a:ln w="28575">
              <a:solidFill>
                <a:srgbClr val="002060"/>
              </a:solidFill>
              <a:prstDash val="solid"/>
            </a:ln>
          </c:spPr>
          <c:marker>
            <c:symbol val="none"/>
          </c:marker>
          <c:xVal>
            <c:numRef>
              <c:f>'new model-1ACH'!$T$12:$T$31</c:f>
              <c:numCache>
                <c:formatCode>0.00</c:formatCode>
                <c:ptCount val="20"/>
                <c:pt idx="0">
                  <c:v>1.3974994783013699</c:v>
                </c:pt>
                <c:pt idx="1">
                  <c:v>3.4465300872573748</c:v>
                </c:pt>
                <c:pt idx="2">
                  <c:v>5.6189621500210878</c:v>
                </c:pt>
                <c:pt idx="3">
                  <c:v>7.8168360647013175</c:v>
                </c:pt>
                <c:pt idx="4">
                  <c:v>10.023678065948458</c:v>
                </c:pt>
                <c:pt idx="5">
                  <c:v>12.234676610807007</c:v>
                </c:pt>
                <c:pt idx="6">
                  <c:v>14.447933934954646</c:v>
                </c:pt>
                <c:pt idx="7">
                  <c:v>16.662553439587526</c:v>
                </c:pt>
                <c:pt idx="8">
                  <c:v>18.878057112229477</c:v>
                </c:pt>
                <c:pt idx="9">
                  <c:v>21.094166988391432</c:v>
                </c:pt>
                <c:pt idx="10">
                  <c:v>23.31071048652591</c:v>
                </c:pt>
                <c:pt idx="11">
                  <c:v>25.527574819411104</c:v>
                </c:pt>
                <c:pt idx="12">
                  <c:v>27.744683175091318</c:v>
                </c:pt>
                <c:pt idx="13">
                  <c:v>29.96198143871543</c:v>
                </c:pt>
                <c:pt idx="14">
                  <c:v>32.179430388918519</c:v>
                </c:pt>
                <c:pt idx="15">
                  <c:v>34.397000905607904</c:v>
                </c:pt>
                <c:pt idx="16">
                  <c:v>36.614670915699264</c:v>
                </c:pt>
                <c:pt idx="17">
                  <c:v>38.83242338357234</c:v>
                </c:pt>
                <c:pt idx="18">
                  <c:v>41.050244951920533</c:v>
                </c:pt>
                <c:pt idx="19">
                  <c:v>43.26812500003134</c:v>
                </c:pt>
              </c:numCache>
            </c:numRef>
          </c:xVal>
          <c:yVal>
            <c:numRef>
              <c:f>'new model-1ACH'!$X$12:$X$31</c:f>
              <c:numCache>
                <c:formatCode>0.00E+00</c:formatCode>
                <c:ptCount val="20"/>
                <c:pt idx="0">
                  <c:v>8.8448096005101132E-2</c:v>
                </c:pt>
                <c:pt idx="1">
                  <c:v>2.5190188302910861</c:v>
                </c:pt>
                <c:pt idx="2">
                  <c:v>7.2449166702847432</c:v>
                </c:pt>
                <c:pt idx="3">
                  <c:v>10.552416462261961</c:v>
                </c:pt>
                <c:pt idx="4">
                  <c:v>11.083816112145369</c:v>
                </c:pt>
                <c:pt idx="5">
                  <c:v>9.4885313774405837</c:v>
                </c:pt>
                <c:pt idx="6">
                  <c:v>6.9929424073661561</c:v>
                </c:pt>
                <c:pt idx="7">
                  <c:v>4.5649692155907715</c:v>
                </c:pt>
                <c:pt idx="8">
                  <c:v>2.6831078103725106</c:v>
                </c:pt>
                <c:pt idx="9">
                  <c:v>1.4343176437392964</c:v>
                </c:pt>
                <c:pt idx="10">
                  <c:v>0.70196258559849389</c:v>
                </c:pt>
                <c:pt idx="11">
                  <c:v>0.31592314212092332</c:v>
                </c:pt>
                <c:pt idx="12">
                  <c:v>0.13116180894158708</c:v>
                </c:pt>
                <c:pt idx="13">
                  <c:v>5.0346853874714222E-2</c:v>
                </c:pt>
                <c:pt idx="14">
                  <c:v>1.7897795066850321E-2</c:v>
                </c:pt>
                <c:pt idx="15">
                  <c:v>5.8997385250693932E-3</c:v>
                </c:pt>
                <c:pt idx="16">
                  <c:v>1.8050429906989183E-3</c:v>
                </c:pt>
                <c:pt idx="17">
                  <c:v>5.1296274648260614E-4</c:v>
                </c:pt>
                <c:pt idx="18">
                  <c:v>1.3548151170869531E-4</c:v>
                </c:pt>
                <c:pt idx="19">
                  <c:v>3.3271331871676828E-5</c:v>
                </c:pt>
              </c:numCache>
            </c:numRef>
          </c:yVal>
          <c:smooth val="1"/>
          <c:extLst>
            <c:ext xmlns:c16="http://schemas.microsoft.com/office/drawing/2014/chart" uri="{C3380CC4-5D6E-409C-BE32-E72D297353CC}">
              <c16:uniqueId val="{00000003-F7C8-4BF2-8B26-A039C14E9301}"/>
            </c:ext>
          </c:extLst>
        </c:ser>
        <c:ser>
          <c:idx val="4"/>
          <c:order val="4"/>
          <c:tx>
            <c:v>90% RH</c:v>
          </c:tx>
          <c:spPr>
            <a:ln w="28575">
              <a:solidFill>
                <a:srgbClr val="7030A0"/>
              </a:solidFill>
            </a:ln>
          </c:spPr>
          <c:marker>
            <c:symbol val="none"/>
          </c:marker>
          <c:xVal>
            <c:numRef>
              <c:f>'new model-1ACH'!$Y$12:$Y$31</c:f>
              <c:numCache>
                <c:formatCode>0.00</c:formatCode>
                <c:ptCount val="20"/>
                <c:pt idx="0">
                  <c:v>1.6244567001290917</c:v>
                </c:pt>
                <c:pt idx="1">
                  <c:v>4.0062547280853966</c:v>
                </c:pt>
                <c:pt idx="2">
                  <c:v>6.5314948979216183</c:v>
                </c:pt>
                <c:pt idx="3">
                  <c:v>9.0863087366222501</c:v>
                </c:pt>
                <c:pt idx="4">
                  <c:v>11.651547100367189</c:v>
                </c:pt>
                <c:pt idx="5">
                  <c:v>14.221617040240611</c:v>
                </c:pt>
                <c:pt idx="6">
                  <c:v>16.794312590504024</c:v>
                </c:pt>
                <c:pt idx="7">
                  <c:v>19.368591542586522</c:v>
                </c:pt>
                <c:pt idx="8">
                  <c:v>21.943898253654705</c:v>
                </c:pt>
                <c:pt idx="9">
                  <c:v>24.519909617128885</c:v>
                </c:pt>
                <c:pt idx="10">
                  <c:v>27.096425023809893</c:v>
                </c:pt>
                <c:pt idx="11">
                  <c:v>29.673313369564212</c:v>
                </c:pt>
                <c:pt idx="12">
                  <c:v>32.250485367992844</c:v>
                </c:pt>
                <c:pt idx="13">
                  <c:v>34.827878115864799</c:v>
                </c:pt>
                <c:pt idx="14">
                  <c:v>37.405446022172676</c:v>
                </c:pt>
                <c:pt idx="15">
                  <c:v>39.983155237651907</c:v>
                </c:pt>
                <c:pt idx="16">
                  <c:v>42.56098010449697</c:v>
                </c:pt>
                <c:pt idx="17">
                  <c:v>45.138900820462553</c:v>
                </c:pt>
                <c:pt idx="18">
                  <c:v>47.716901858983988</c:v>
                </c:pt>
                <c:pt idx="19">
                  <c:v>50.29497087451972</c:v>
                </c:pt>
              </c:numCache>
            </c:numRef>
          </c:xVal>
          <c:yVal>
            <c:numRef>
              <c:f>'new model-1ACH'!$AC$12:$AC$31</c:f>
              <c:numCache>
                <c:formatCode>0.00E+00</c:formatCode>
                <c:ptCount val="20"/>
                <c:pt idx="0">
                  <c:v>6.9345598390982158E-2</c:v>
                </c:pt>
                <c:pt idx="1">
                  <c:v>1.9250927626464189</c:v>
                </c:pt>
                <c:pt idx="2">
                  <c:v>5.264615969523228</c:v>
                </c:pt>
                <c:pt idx="3">
                  <c:v>7.1114039004867706</c:v>
                </c:pt>
                <c:pt idx="4">
                  <c:v>6.7564070041776434</c:v>
                </c:pt>
                <c:pt idx="5">
                  <c:v>5.1027091862709577</c:v>
                </c:pt>
                <c:pt idx="6">
                  <c:v>3.2358559988592375</c:v>
                </c:pt>
                <c:pt idx="7">
                  <c:v>1.7727460988193837</c:v>
                </c:pt>
                <c:pt idx="8">
                  <c:v>0.8528610403288035</c:v>
                </c:pt>
                <c:pt idx="9">
                  <c:v>0.36397283499174754</c:v>
                </c:pt>
                <c:pt idx="10">
                  <c:v>0.13869892133810768</c:v>
                </c:pt>
                <c:pt idx="11">
                  <c:v>4.7405426301476913E-2</c:v>
                </c:pt>
                <c:pt idx="12">
                  <c:v>1.4577851498406383E-2</c:v>
                </c:pt>
                <c:pt idx="13">
                  <c:v>4.0424995505507081E-3</c:v>
                </c:pt>
                <c:pt idx="14">
                  <c:v>1.0125598555263465E-3</c:v>
                </c:pt>
                <c:pt idx="15">
                  <c:v>2.2937679588228707E-4</c:v>
                </c:pt>
                <c:pt idx="16">
                  <c:v>4.7038322389410807E-5</c:v>
                </c:pt>
                <c:pt idx="17">
                  <c:v>8.7387571580246748E-6</c:v>
                </c:pt>
                <c:pt idx="18">
                  <c:v>1.4716192616579378E-6</c:v>
                </c:pt>
                <c:pt idx="19">
                  <c:v>2.2474457401742197E-7</c:v>
                </c:pt>
              </c:numCache>
            </c:numRef>
          </c:yVal>
          <c:smooth val="1"/>
          <c:extLst>
            <c:ext xmlns:c16="http://schemas.microsoft.com/office/drawing/2014/chart" uri="{C3380CC4-5D6E-409C-BE32-E72D297353CC}">
              <c16:uniqueId val="{00000004-F7C8-4BF2-8B26-A039C14E9301}"/>
            </c:ext>
          </c:extLst>
        </c:ser>
        <c:dLbls>
          <c:showLegendKey val="0"/>
          <c:showVal val="0"/>
          <c:showCatName val="0"/>
          <c:showSerName val="0"/>
          <c:showPercent val="0"/>
          <c:showBubbleSize val="0"/>
        </c:dLbls>
        <c:axId val="246546384"/>
        <c:axId val="286474072"/>
      </c:scatterChart>
      <c:valAx>
        <c:axId val="246546384"/>
        <c:scaling>
          <c:orientation val="minMax"/>
          <c:max val="45"/>
          <c:min val="0"/>
        </c:scaling>
        <c:delete val="0"/>
        <c:axPos val="b"/>
        <c:title>
          <c:tx>
            <c:rich>
              <a:bodyPr/>
              <a:lstStyle/>
              <a:p>
                <a:pPr>
                  <a:defRPr/>
                </a:pPr>
                <a:r>
                  <a:rPr lang="en-US" dirty="0" err="1"/>
                  <a:t>d</a:t>
                </a:r>
                <a:r>
                  <a:rPr lang="en-US" baseline="-25000" dirty="0" err="1"/>
                  <a:t>eq</a:t>
                </a:r>
                <a:r>
                  <a:rPr lang="en-US" dirty="0"/>
                  <a:t> (µm)</a:t>
                </a:r>
              </a:p>
            </c:rich>
          </c:tx>
          <c:overlay val="0"/>
        </c:title>
        <c:numFmt formatCode="0" sourceLinked="0"/>
        <c:majorTickMark val="out"/>
        <c:minorTickMark val="none"/>
        <c:tickLblPos val="nextTo"/>
        <c:spPr>
          <a:ln>
            <a:solidFill>
              <a:sysClr val="windowText" lastClr="000000"/>
            </a:solidFill>
          </a:ln>
        </c:spPr>
        <c:crossAx val="286474072"/>
        <c:crosses val="autoZero"/>
        <c:crossBetween val="midCat"/>
        <c:majorUnit val="5"/>
      </c:valAx>
      <c:valAx>
        <c:axId val="286474072"/>
        <c:scaling>
          <c:orientation val="minMax"/>
          <c:max val="20"/>
          <c:min val="0"/>
        </c:scaling>
        <c:delete val="0"/>
        <c:axPos val="l"/>
        <c:title>
          <c:tx>
            <c:rich>
              <a:bodyPr/>
              <a:lstStyle/>
              <a:p>
                <a:pPr>
                  <a:defRPr/>
                </a:pPr>
                <a:r>
                  <a:rPr lang="el-GR" dirty="0"/>
                  <a:t>Δ</a:t>
                </a:r>
                <a:r>
                  <a:rPr lang="en-US" dirty="0"/>
                  <a:t>C/</a:t>
                </a:r>
                <a:r>
                  <a:rPr lang="el-GR" dirty="0"/>
                  <a:t>Δ</a:t>
                </a:r>
                <a:r>
                  <a:rPr lang="en-US" dirty="0" err="1"/>
                  <a:t>d</a:t>
                </a:r>
                <a:r>
                  <a:rPr lang="en-US" baseline="-25000" dirty="0" err="1"/>
                  <a:t>eq</a:t>
                </a:r>
                <a:r>
                  <a:rPr lang="en-US" dirty="0"/>
                  <a:t> (# m</a:t>
                </a:r>
                <a:r>
                  <a:rPr lang="en-US" baseline="30000" dirty="0"/>
                  <a:t>-3</a:t>
                </a:r>
                <a:r>
                  <a:rPr lang="en-US" dirty="0"/>
                  <a:t> µm</a:t>
                </a:r>
                <a:r>
                  <a:rPr lang="en-US" baseline="30000" dirty="0"/>
                  <a:t>-1</a:t>
                </a:r>
                <a:r>
                  <a:rPr lang="en-US" dirty="0"/>
                  <a:t>)</a:t>
                </a:r>
              </a:p>
            </c:rich>
          </c:tx>
          <c:overlay val="0"/>
        </c:title>
        <c:numFmt formatCode="#,##0" sourceLinked="0"/>
        <c:majorTickMark val="out"/>
        <c:minorTickMark val="none"/>
        <c:tickLblPos val="nextTo"/>
        <c:spPr>
          <a:ln>
            <a:solidFill>
              <a:sysClr val="windowText" lastClr="000000"/>
            </a:solidFill>
          </a:ln>
        </c:spPr>
        <c:crossAx val="246546384"/>
        <c:crosses val="autoZero"/>
        <c:crossBetween val="midCat"/>
        <c:majorUnit val="5"/>
      </c:valAx>
    </c:plotArea>
    <c:legend>
      <c:legendPos val="r"/>
      <c:layout>
        <c:manualLayout>
          <c:xMode val="edge"/>
          <c:yMode val="edge"/>
          <c:x val="0.66485770161083291"/>
          <c:y val="0.14006578504610148"/>
          <c:w val="0.29007352941176484"/>
          <c:h val="0.42600233864997838"/>
        </c:manualLayout>
      </c:layout>
      <c:overlay val="0"/>
    </c:legend>
    <c:plotVisOnly val="1"/>
    <c:dispBlanksAs val="gap"/>
    <c:showDLblsOverMax val="0"/>
  </c:chart>
  <c:spPr>
    <a:ln>
      <a:noFill/>
    </a:ln>
  </c:spPr>
  <c:txPr>
    <a:bodyPr/>
    <a:lstStyle/>
    <a:p>
      <a:pPr>
        <a:defRPr sz="18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01101841929859"/>
          <c:y val="6.1705980518635122E-2"/>
          <c:w val="0.6439746427248062"/>
          <c:h val="0.71712647895436599"/>
        </c:manualLayout>
      </c:layout>
      <c:scatterChart>
        <c:scatterStyle val="lineMarker"/>
        <c:varyColors val="0"/>
        <c:ser>
          <c:idx val="0"/>
          <c:order val="0"/>
          <c:tx>
            <c:strRef>
              <c:f>Harper!$A$63</c:f>
              <c:strCache>
                <c:ptCount val="1"/>
                <c:pt idx="0">
                  <c:v>decay rate</c:v>
                </c:pt>
              </c:strCache>
            </c:strRef>
          </c:tx>
          <c:spPr>
            <a:ln w="28575">
              <a:noFill/>
            </a:ln>
          </c:spPr>
          <c:marker>
            <c:symbol val="circle"/>
            <c:size val="3"/>
            <c:spPr>
              <a:solidFill>
                <a:schemeClr val="tx1"/>
              </a:solidFill>
              <a:ln w="12700">
                <a:solidFill>
                  <a:sysClr val="windowText" lastClr="000000"/>
                </a:solidFill>
              </a:ln>
            </c:spPr>
          </c:marker>
          <c:trendline>
            <c:trendlineType val="linear"/>
            <c:dispRSqr val="1"/>
            <c:dispEq val="1"/>
            <c:trendlineLbl>
              <c:layout>
                <c:manualLayout>
                  <c:x val="0.21506792763139593"/>
                  <c:y val="-0.48184777076848423"/>
                </c:manualLayout>
              </c:layout>
              <c:tx>
                <c:rich>
                  <a:bodyPr/>
                  <a:lstStyle/>
                  <a:p>
                    <a:pPr>
                      <a:defRPr/>
                    </a:pPr>
                    <a:r>
                      <a:rPr lang="en-US" dirty="0"/>
                      <a:t>k = 0.044 RH - 0.0063
r² = 0.98</a:t>
                    </a:r>
                  </a:p>
                </c:rich>
              </c:tx>
              <c:numFmt formatCode="#,##0.0000" sourceLinked="0"/>
            </c:trendlineLbl>
          </c:trendline>
          <c:xVal>
            <c:numRef>
              <c:f>Harper!$B$62:$F$62</c:f>
              <c:numCache>
                <c:formatCode>General</c:formatCode>
                <c:ptCount val="5"/>
                <c:pt idx="0">
                  <c:v>0.2100000000000001</c:v>
                </c:pt>
                <c:pt idx="1">
                  <c:v>0.3500000000000002</c:v>
                </c:pt>
                <c:pt idx="2">
                  <c:v>0.505</c:v>
                </c:pt>
                <c:pt idx="3">
                  <c:v>0.64500000000000046</c:v>
                </c:pt>
                <c:pt idx="4">
                  <c:v>0.81</c:v>
                </c:pt>
              </c:numCache>
            </c:numRef>
          </c:xVal>
          <c:yVal>
            <c:numRef>
              <c:f>Harper!$B$63:$F$63</c:f>
              <c:numCache>
                <c:formatCode>0.0000</c:formatCode>
                <c:ptCount val="5"/>
                <c:pt idx="0">
                  <c:v>3.1464925677321038E-3</c:v>
                </c:pt>
                <c:pt idx="1">
                  <c:v>7.7539346703403783E-3</c:v>
                </c:pt>
                <c:pt idx="2">
                  <c:v>1.5970034207894342E-2</c:v>
                </c:pt>
                <c:pt idx="3">
                  <c:v>2.4389669465497546E-2</c:v>
                </c:pt>
                <c:pt idx="4">
                  <c:v>2.7640815048896573E-2</c:v>
                </c:pt>
              </c:numCache>
            </c:numRef>
          </c:yVal>
          <c:smooth val="0"/>
          <c:extLst>
            <c:ext xmlns:c16="http://schemas.microsoft.com/office/drawing/2014/chart" uri="{C3380CC4-5D6E-409C-BE32-E72D297353CC}">
              <c16:uniqueId val="{00000000-AA7C-4E2E-94D9-46915447A9E9}"/>
            </c:ext>
          </c:extLst>
        </c:ser>
        <c:dLbls>
          <c:showLegendKey val="0"/>
          <c:showVal val="0"/>
          <c:showCatName val="0"/>
          <c:showSerName val="0"/>
          <c:showPercent val="0"/>
          <c:showBubbleSize val="0"/>
        </c:dLbls>
        <c:axId val="286468976"/>
        <c:axId val="286471720"/>
      </c:scatterChart>
      <c:valAx>
        <c:axId val="286468976"/>
        <c:scaling>
          <c:orientation val="minMax"/>
        </c:scaling>
        <c:delete val="0"/>
        <c:axPos val="t"/>
        <c:title>
          <c:tx>
            <c:rich>
              <a:bodyPr/>
              <a:lstStyle/>
              <a:p>
                <a:pPr>
                  <a:defRPr/>
                </a:pPr>
                <a:r>
                  <a:rPr lang="en-US"/>
                  <a:t>RH</a:t>
                </a:r>
              </a:p>
            </c:rich>
          </c:tx>
          <c:layout>
            <c:manualLayout>
              <c:xMode val="edge"/>
              <c:yMode val="edge"/>
              <c:x val="0.51403340688590005"/>
              <c:y val="0.89853094149409729"/>
            </c:manualLayout>
          </c:layout>
          <c:overlay val="0"/>
        </c:title>
        <c:numFmt formatCode="0%" sourceLinked="0"/>
        <c:majorTickMark val="in"/>
        <c:minorTickMark val="none"/>
        <c:tickLblPos val="high"/>
        <c:spPr>
          <a:ln w="9525">
            <a:solidFill>
              <a:schemeClr val="tx1"/>
            </a:solidFill>
          </a:ln>
        </c:spPr>
        <c:crossAx val="286471720"/>
        <c:crossesAt val="3.500000000000001E-2"/>
        <c:crossBetween val="midCat"/>
        <c:majorUnit val="0.2"/>
      </c:valAx>
      <c:valAx>
        <c:axId val="286471720"/>
        <c:scaling>
          <c:orientation val="maxMin"/>
        </c:scaling>
        <c:delete val="0"/>
        <c:axPos val="l"/>
        <c:title>
          <c:tx>
            <c:rich>
              <a:bodyPr rot="-5400000" vert="horz"/>
              <a:lstStyle/>
              <a:p>
                <a:pPr>
                  <a:defRPr/>
                </a:pPr>
                <a:r>
                  <a:rPr lang="en-US" dirty="0"/>
                  <a:t>Decay rate (min</a:t>
                </a:r>
                <a:r>
                  <a:rPr lang="en-US" baseline="30000" dirty="0"/>
                  <a:t>-1</a:t>
                </a:r>
                <a:r>
                  <a:rPr lang="en-US" dirty="0"/>
                  <a:t>)</a:t>
                </a:r>
              </a:p>
            </c:rich>
          </c:tx>
          <c:layout>
            <c:manualLayout>
              <c:xMode val="edge"/>
              <c:yMode val="edge"/>
              <c:x val="1.7583180608828314E-2"/>
              <c:y val="0.16191389220942665"/>
            </c:manualLayout>
          </c:layout>
          <c:overlay val="0"/>
        </c:title>
        <c:numFmt formatCode="0.000" sourceLinked="0"/>
        <c:majorTickMark val="out"/>
        <c:minorTickMark val="none"/>
        <c:tickLblPos val="nextTo"/>
        <c:spPr>
          <a:ln w="9525">
            <a:solidFill>
              <a:sysClr val="windowText" lastClr="000000"/>
            </a:solidFill>
          </a:ln>
        </c:spPr>
        <c:crossAx val="286468976"/>
        <c:crosses val="autoZero"/>
        <c:crossBetween val="midCat"/>
      </c:valAx>
    </c:plotArea>
    <c:plotVisOnly val="1"/>
    <c:dispBlanksAs val="gap"/>
    <c:showDLblsOverMax val="0"/>
  </c:chart>
  <c:spPr>
    <a:ln>
      <a:noFill/>
    </a:ln>
  </c:spPr>
  <c:txPr>
    <a:bodyPr/>
    <a:lstStyle/>
    <a:p>
      <a:pPr>
        <a:defRPr sz="18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H1N1 flu virus in aerosols</a:t>
            </a:r>
          </a:p>
        </c:rich>
      </c:tx>
      <c:layout>
        <c:manualLayout>
          <c:xMode val="edge"/>
          <c:yMode val="edge"/>
          <c:x val="0.32238503595829038"/>
          <c:y val="2.851242856763744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826381596149147"/>
          <c:y val="0.14643314704395463"/>
          <c:w val="0.76235680392972105"/>
          <c:h val="0.65764776764382027"/>
        </c:manualLayout>
      </c:layout>
      <c:scatterChart>
        <c:scatterStyle val="lineMarker"/>
        <c:varyColors val="0"/>
        <c:ser>
          <c:idx val="0"/>
          <c:order val="0"/>
          <c:tx>
            <c:v>L-15 + cell wash</c:v>
          </c:tx>
          <c:spPr>
            <a:ln w="28575" cap="rnd">
              <a:solidFill>
                <a:srgbClr val="C00000"/>
              </a:solidFill>
              <a:prstDash val="sysDash"/>
              <a:round/>
            </a:ln>
            <a:effectLst/>
          </c:spPr>
          <c:marker>
            <c:symbol val="circle"/>
            <c:size val="8"/>
            <c:spPr>
              <a:solidFill>
                <a:srgbClr val="C00000"/>
              </a:solidFill>
              <a:ln w="28575">
                <a:solidFill>
                  <a:srgbClr val="C00000"/>
                </a:solidFill>
              </a:ln>
              <a:effectLst/>
            </c:spPr>
          </c:marker>
          <c:errBars>
            <c:errDir val="y"/>
            <c:errBarType val="both"/>
            <c:errValType val="cust"/>
            <c:noEndCap val="0"/>
            <c:plus>
              <c:numRef>
                <c:f>'Figure 4A'!$F$13:$F$19</c:f>
                <c:numCache>
                  <c:formatCode>General</c:formatCode>
                  <c:ptCount val="7"/>
                  <c:pt idx="0">
                    <c:v>211.45581808069221</c:v>
                  </c:pt>
                  <c:pt idx="1">
                    <c:v>19.836412418936714</c:v>
                  </c:pt>
                  <c:pt idx="2">
                    <c:v>30.953616607821964</c:v>
                  </c:pt>
                  <c:pt idx="3">
                    <c:v>63.160592375749339</c:v>
                  </c:pt>
                  <c:pt idx="4">
                    <c:v>115.45158217687049</c:v>
                  </c:pt>
                  <c:pt idx="5">
                    <c:v>43.010175531638374</c:v>
                  </c:pt>
                  <c:pt idx="6">
                    <c:v>43.053999676580958</c:v>
                  </c:pt>
                </c:numCache>
              </c:numRef>
            </c:plus>
            <c:minus>
              <c:numRef>
                <c:f>'Figure 4A'!$F$13:$F$19</c:f>
                <c:numCache>
                  <c:formatCode>General</c:formatCode>
                  <c:ptCount val="7"/>
                  <c:pt idx="0">
                    <c:v>211.45581808069221</c:v>
                  </c:pt>
                  <c:pt idx="1">
                    <c:v>19.836412418936714</c:v>
                  </c:pt>
                  <c:pt idx="2">
                    <c:v>30.953616607821964</c:v>
                  </c:pt>
                  <c:pt idx="3">
                    <c:v>63.160592375749339</c:v>
                  </c:pt>
                  <c:pt idx="4">
                    <c:v>115.45158217687049</c:v>
                  </c:pt>
                  <c:pt idx="5">
                    <c:v>43.010175531638374</c:v>
                  </c:pt>
                  <c:pt idx="6">
                    <c:v>43.053999676580958</c:v>
                  </c:pt>
                </c:numCache>
              </c:numRef>
            </c:minus>
            <c:spPr>
              <a:noFill/>
              <a:ln w="9525" cap="flat" cmpd="sng" algn="ctr">
                <a:solidFill>
                  <a:srgbClr val="C00000"/>
                </a:solidFill>
                <a:round/>
              </a:ln>
              <a:effectLst/>
            </c:spPr>
          </c:errBars>
          <c:errBars>
            <c:errDir val="x"/>
            <c:errBarType val="both"/>
            <c:errValType val="fixedVal"/>
            <c:noEndCap val="1"/>
            <c:val val="0"/>
            <c:spPr>
              <a:noFill/>
              <a:ln w="9525" cap="flat" cmpd="sng" algn="ctr">
                <a:noFill/>
                <a:round/>
              </a:ln>
              <a:effectLst/>
            </c:spPr>
          </c:errBars>
          <c:xVal>
            <c:numRef>
              <c:f>'Figure 4A'!$A$13:$A$19</c:f>
              <c:numCache>
                <c:formatCode>General</c:formatCode>
                <c:ptCount val="7"/>
                <c:pt idx="0">
                  <c:v>23</c:v>
                </c:pt>
                <c:pt idx="1">
                  <c:v>33</c:v>
                </c:pt>
                <c:pt idx="2">
                  <c:v>43</c:v>
                </c:pt>
                <c:pt idx="3">
                  <c:v>55</c:v>
                </c:pt>
                <c:pt idx="4">
                  <c:v>75</c:v>
                </c:pt>
                <c:pt idx="5">
                  <c:v>85</c:v>
                </c:pt>
                <c:pt idx="6">
                  <c:v>98</c:v>
                </c:pt>
              </c:numCache>
            </c:numRef>
          </c:xVal>
          <c:yVal>
            <c:numRef>
              <c:f>'Figure 4A'!$E$13:$E$19</c:f>
              <c:numCache>
                <c:formatCode>0.00</c:formatCode>
                <c:ptCount val="7"/>
                <c:pt idx="0">
                  <c:v>231.31659687946339</c:v>
                </c:pt>
                <c:pt idx="1">
                  <c:v>40.400078160516287</c:v>
                </c:pt>
                <c:pt idx="2">
                  <c:v>99.15413049732841</c:v>
                </c:pt>
                <c:pt idx="3">
                  <c:v>59.216141803841403</c:v>
                </c:pt>
                <c:pt idx="4">
                  <c:v>144.01031932165219</c:v>
                </c:pt>
                <c:pt idx="5">
                  <c:v>65.086471823698375</c:v>
                </c:pt>
                <c:pt idx="6">
                  <c:v>47.491877118506856</c:v>
                </c:pt>
              </c:numCache>
            </c:numRef>
          </c:yVal>
          <c:smooth val="0"/>
          <c:extLst>
            <c:ext xmlns:c16="http://schemas.microsoft.com/office/drawing/2014/chart" uri="{C3380CC4-5D6E-409C-BE32-E72D297353CC}">
              <c16:uniqueId val="{00000000-0EE9-4AAA-AB0A-AE4E164BBC5F}"/>
            </c:ext>
          </c:extLst>
        </c:ser>
        <c:dLbls>
          <c:showLegendKey val="0"/>
          <c:showVal val="0"/>
          <c:showCatName val="0"/>
          <c:showSerName val="0"/>
          <c:showPercent val="0"/>
          <c:showBubbleSize val="0"/>
        </c:dLbls>
        <c:axId val="349757496"/>
        <c:axId val="349757824"/>
      </c:scatterChart>
      <c:valAx>
        <c:axId val="349757496"/>
        <c:scaling>
          <c:orientation val="minMax"/>
          <c:max val="100"/>
          <c:min val="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RH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9757824"/>
        <c:crosses val="autoZero"/>
        <c:crossBetween val="midCat"/>
      </c:valAx>
      <c:valAx>
        <c:axId val="349757824"/>
        <c:scaling>
          <c:logBase val="10"/>
          <c:orientation val="minMax"/>
          <c:max val="100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Viability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9757496"/>
        <c:crosses val="autoZero"/>
        <c:crossBetween val="midCat"/>
      </c:valAx>
      <c:spPr>
        <a:noFill/>
        <a:ln>
          <a:solidFill>
            <a:schemeClr val="tx1"/>
          </a:solidFill>
        </a:ln>
        <a:effectLst/>
      </c:spPr>
    </c:plotArea>
    <c:legend>
      <c:legendPos val="t"/>
      <c:layout>
        <c:manualLayout>
          <c:xMode val="edge"/>
          <c:yMode val="edge"/>
          <c:x val="0.20669098453058093"/>
          <c:y val="0.69769569041336854"/>
          <c:w val="0.34764143866883268"/>
          <c:h val="7.558002479241546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H1N1 flu virus in droplets</a:t>
            </a:r>
          </a:p>
        </c:rich>
      </c:tx>
      <c:layout>
        <c:manualLayout>
          <c:xMode val="edge"/>
          <c:yMode val="edge"/>
          <c:x val="0.34326610915606154"/>
          <c:y val="3.1662269129287601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826381596149147"/>
          <c:y val="0.14643314704395463"/>
          <c:w val="0.76235680392972105"/>
          <c:h val="0.65764776764382027"/>
        </c:manualLayout>
      </c:layout>
      <c:scatterChart>
        <c:scatterStyle val="lineMarker"/>
        <c:varyColors val="0"/>
        <c:ser>
          <c:idx val="1"/>
          <c:order val="0"/>
          <c:tx>
            <c:v>L-15 + cell wash</c:v>
          </c:tx>
          <c:spPr>
            <a:ln w="28575" cap="rnd">
              <a:solidFill>
                <a:srgbClr val="C00000"/>
              </a:solidFill>
              <a:prstDash val="sysDash"/>
              <a:round/>
            </a:ln>
            <a:effectLst/>
          </c:spPr>
          <c:marker>
            <c:symbol val="circle"/>
            <c:size val="8"/>
            <c:spPr>
              <a:solidFill>
                <a:srgbClr val="C00000"/>
              </a:solidFill>
              <a:ln w="28575">
                <a:solidFill>
                  <a:srgbClr val="C00000"/>
                </a:solidFill>
                <a:prstDash val="sysDash"/>
              </a:ln>
              <a:effectLst/>
            </c:spPr>
          </c:marker>
          <c:errBars>
            <c:errDir val="y"/>
            <c:errBarType val="both"/>
            <c:errValType val="cust"/>
            <c:noEndCap val="0"/>
            <c:plus>
              <c:numRef>
                <c:f>'Figure 5A'!$K$13:$K$19</c:f>
                <c:numCache>
                  <c:formatCode>General</c:formatCode>
                  <c:ptCount val="7"/>
                  <c:pt idx="0">
                    <c:v>0</c:v>
                  </c:pt>
                  <c:pt idx="1">
                    <c:v>119.62222921073091</c:v>
                  </c:pt>
                  <c:pt idx="2">
                    <c:v>6.0614218986788835</c:v>
                  </c:pt>
                  <c:pt idx="3">
                    <c:v>0</c:v>
                  </c:pt>
                  <c:pt idx="4">
                    <c:v>424.11490820449853</c:v>
                  </c:pt>
                  <c:pt idx="5">
                    <c:v>29.946800817027331</c:v>
                  </c:pt>
                  <c:pt idx="6">
                    <c:v>34.085880230408868</c:v>
                  </c:pt>
                </c:numCache>
              </c:numRef>
            </c:plus>
            <c:minus>
              <c:numRef>
                <c:f>'Figure 5A'!$K$13:$K$19</c:f>
                <c:numCache>
                  <c:formatCode>General</c:formatCode>
                  <c:ptCount val="7"/>
                  <c:pt idx="0">
                    <c:v>0</c:v>
                  </c:pt>
                  <c:pt idx="1">
                    <c:v>119.62222921073091</c:v>
                  </c:pt>
                  <c:pt idx="2">
                    <c:v>6.0614218986788835</c:v>
                  </c:pt>
                  <c:pt idx="3">
                    <c:v>0</c:v>
                  </c:pt>
                  <c:pt idx="4">
                    <c:v>424.11490820449853</c:v>
                  </c:pt>
                  <c:pt idx="5">
                    <c:v>29.946800817027331</c:v>
                  </c:pt>
                  <c:pt idx="6">
                    <c:v>34.085880230408868</c:v>
                  </c:pt>
                </c:numCache>
              </c:numRef>
            </c:minus>
            <c:spPr>
              <a:noFill/>
              <a:ln w="9525" cap="flat" cmpd="sng" algn="ctr">
                <a:solidFill>
                  <a:srgbClr val="C00000"/>
                </a:solidFill>
                <a:round/>
              </a:ln>
              <a:effectLst/>
            </c:spPr>
          </c:errBars>
          <c:xVal>
            <c:numRef>
              <c:f>'Figure 5A'!$A$13:$A$19</c:f>
              <c:numCache>
                <c:formatCode>General</c:formatCode>
                <c:ptCount val="7"/>
                <c:pt idx="0">
                  <c:v>23</c:v>
                </c:pt>
                <c:pt idx="1">
                  <c:v>33</c:v>
                </c:pt>
                <c:pt idx="2">
                  <c:v>43</c:v>
                </c:pt>
                <c:pt idx="3">
                  <c:v>55</c:v>
                </c:pt>
                <c:pt idx="4">
                  <c:v>75</c:v>
                </c:pt>
                <c:pt idx="5">
                  <c:v>85</c:v>
                </c:pt>
                <c:pt idx="6">
                  <c:v>98</c:v>
                </c:pt>
              </c:numCache>
            </c:numRef>
          </c:xVal>
          <c:yVal>
            <c:numRef>
              <c:f>'Figure 5A'!$J$13:$J$19</c:f>
              <c:numCache>
                <c:formatCode>0.00</c:formatCode>
                <c:ptCount val="7"/>
                <c:pt idx="0">
                  <c:v>23.988307096137394</c:v>
                </c:pt>
                <c:pt idx="1">
                  <c:v>102.17643021608771</c:v>
                </c:pt>
                <c:pt idx="2">
                  <c:v>20.488743531263246</c:v>
                </c:pt>
                <c:pt idx="3">
                  <c:v>23.988307096137394</c:v>
                </c:pt>
                <c:pt idx="4">
                  <c:v>268.85116351533804</c:v>
                </c:pt>
                <c:pt idx="5">
                  <c:v>58.567894122295073</c:v>
                </c:pt>
                <c:pt idx="6">
                  <c:v>115.21667188855771</c:v>
                </c:pt>
              </c:numCache>
            </c:numRef>
          </c:yVal>
          <c:smooth val="0"/>
          <c:extLst>
            <c:ext xmlns:c16="http://schemas.microsoft.com/office/drawing/2014/chart" uri="{C3380CC4-5D6E-409C-BE32-E72D297353CC}">
              <c16:uniqueId val="{00000000-7BEA-4654-A8A5-AA84398148C6}"/>
            </c:ext>
          </c:extLst>
        </c:ser>
        <c:ser>
          <c:idx val="0"/>
          <c:order val="1"/>
          <c:tx>
            <c:v>L-15</c:v>
          </c:tx>
          <c:spPr>
            <a:ln w="28575" cap="rnd">
              <a:solidFill>
                <a:schemeClr val="accent2"/>
              </a:solidFill>
              <a:prstDash val="sysDash"/>
              <a:round/>
            </a:ln>
            <a:effectLst/>
          </c:spPr>
          <c:marker>
            <c:symbol val="circle"/>
            <c:size val="8"/>
            <c:spPr>
              <a:solidFill>
                <a:schemeClr val="accent2"/>
              </a:solidFill>
              <a:ln w="28575">
                <a:solidFill>
                  <a:schemeClr val="accent2"/>
                </a:solidFill>
              </a:ln>
              <a:effectLst/>
            </c:spPr>
          </c:marker>
          <c:errBars>
            <c:errDir val="y"/>
            <c:errBarType val="both"/>
            <c:errValType val="cust"/>
            <c:noEndCap val="0"/>
            <c:plus>
              <c:numRef>
                <c:f>'Figure 5A'!$F$13:$F$19</c:f>
                <c:numCache>
                  <c:formatCode>General</c:formatCode>
                  <c:ptCount val="7"/>
                  <c:pt idx="0">
                    <c:v>1.9167916713343238</c:v>
                  </c:pt>
                  <c:pt idx="1">
                    <c:v>2.9946828399062904</c:v>
                  </c:pt>
                  <c:pt idx="2">
                    <c:v>0.60614274814573432</c:v>
                  </c:pt>
                  <c:pt idx="3">
                    <c:v>0.19167916713343189</c:v>
                  </c:pt>
                  <c:pt idx="4">
                    <c:v>3.9416847042988143</c:v>
                  </c:pt>
                  <c:pt idx="5">
                    <c:v>0</c:v>
                  </c:pt>
                  <c:pt idx="6">
                    <c:v>0</c:v>
                  </c:pt>
                </c:numCache>
              </c:numRef>
            </c:plus>
            <c:minus>
              <c:numRef>
                <c:f>'Figure 5A'!$F$13:$F$19</c:f>
                <c:numCache>
                  <c:formatCode>General</c:formatCode>
                  <c:ptCount val="7"/>
                  <c:pt idx="0">
                    <c:v>1.9167916713343238</c:v>
                  </c:pt>
                  <c:pt idx="1">
                    <c:v>2.9946828399062904</c:v>
                  </c:pt>
                  <c:pt idx="2">
                    <c:v>0.60614274814573432</c:v>
                  </c:pt>
                  <c:pt idx="3">
                    <c:v>0.19167916713343189</c:v>
                  </c:pt>
                  <c:pt idx="4">
                    <c:v>3.9416847042988143</c:v>
                  </c:pt>
                  <c:pt idx="5">
                    <c:v>0</c:v>
                  </c:pt>
                  <c:pt idx="6">
                    <c:v>0</c:v>
                  </c:pt>
                </c:numCache>
              </c:numRef>
            </c:minus>
            <c:spPr>
              <a:noFill/>
              <a:ln w="9525" cap="flat" cmpd="sng" algn="ctr">
                <a:solidFill>
                  <a:schemeClr val="accent2"/>
                </a:solidFill>
                <a:round/>
              </a:ln>
              <a:effectLst/>
            </c:spPr>
          </c:errBars>
          <c:xVal>
            <c:numRef>
              <c:f>'Figure 5A'!$A$13:$A$19</c:f>
              <c:numCache>
                <c:formatCode>General</c:formatCode>
                <c:ptCount val="7"/>
                <c:pt idx="0">
                  <c:v>23</c:v>
                </c:pt>
                <c:pt idx="1">
                  <c:v>33</c:v>
                </c:pt>
                <c:pt idx="2">
                  <c:v>43</c:v>
                </c:pt>
                <c:pt idx="3">
                  <c:v>55</c:v>
                </c:pt>
                <c:pt idx="4">
                  <c:v>75</c:v>
                </c:pt>
                <c:pt idx="5">
                  <c:v>85</c:v>
                </c:pt>
                <c:pt idx="6">
                  <c:v>98</c:v>
                </c:pt>
              </c:numCache>
            </c:numRef>
          </c:xVal>
          <c:yVal>
            <c:numRef>
              <c:f>'Figure 5A'!$E$13:$E$19</c:f>
              <c:numCache>
                <c:formatCode>0.00</c:formatCode>
                <c:ptCount val="7"/>
                <c:pt idx="0">
                  <c:v>6.4791155628665313</c:v>
                </c:pt>
                <c:pt idx="1">
                  <c:v>5.8567948065343867</c:v>
                </c:pt>
                <c:pt idx="2">
                  <c:v>2.0488762402102108</c:v>
                </c:pt>
                <c:pt idx="3">
                  <c:v>0.53724553754412274</c:v>
                </c:pt>
                <c:pt idx="4">
                  <c:v>3.0343103001167342</c:v>
                </c:pt>
                <c:pt idx="5">
                  <c:v>2.3988329190194895</c:v>
                </c:pt>
                <c:pt idx="6">
                  <c:v>13.489616401514953</c:v>
                </c:pt>
              </c:numCache>
            </c:numRef>
          </c:yVal>
          <c:smooth val="0"/>
          <c:extLst>
            <c:ext xmlns:c16="http://schemas.microsoft.com/office/drawing/2014/chart" uri="{C3380CC4-5D6E-409C-BE32-E72D297353CC}">
              <c16:uniqueId val="{00000001-7BEA-4654-A8A5-AA84398148C6}"/>
            </c:ext>
          </c:extLst>
        </c:ser>
        <c:dLbls>
          <c:showLegendKey val="0"/>
          <c:showVal val="0"/>
          <c:showCatName val="0"/>
          <c:showSerName val="0"/>
          <c:showPercent val="0"/>
          <c:showBubbleSize val="0"/>
        </c:dLbls>
        <c:axId val="349757496"/>
        <c:axId val="349757824"/>
      </c:scatterChart>
      <c:valAx>
        <c:axId val="349757496"/>
        <c:scaling>
          <c:orientation val="minMax"/>
          <c:max val="100"/>
          <c:min val="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RH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9757824"/>
        <c:crossesAt val="0.1"/>
        <c:crossBetween val="midCat"/>
      </c:valAx>
      <c:valAx>
        <c:axId val="349757824"/>
        <c:scaling>
          <c:logBase val="10"/>
          <c:orientation val="minMax"/>
          <c:max val="1000"/>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Viability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9757496"/>
        <c:crosses val="autoZero"/>
        <c:crossBetween val="midCat"/>
      </c:valAx>
      <c:spPr>
        <a:noFill/>
        <a:ln>
          <a:solidFill>
            <a:schemeClr val="tx1"/>
          </a:solidFill>
        </a:ln>
        <a:effectLst/>
      </c:spPr>
    </c:plotArea>
    <c:legend>
      <c:legendPos val="t"/>
      <c:layout>
        <c:manualLayout>
          <c:xMode val="edge"/>
          <c:yMode val="edge"/>
          <c:x val="0.19362620499873556"/>
          <c:y val="0.63437115215479334"/>
          <c:w val="0.32511412393537908"/>
          <c:h val="0.152976682664007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drawing1.xml><?xml version="1.0" encoding="utf-8"?>
<c:userShapes xmlns:c="http://schemas.openxmlformats.org/drawingml/2006/chart">
  <cdr:relSizeAnchor xmlns:cdr="http://schemas.openxmlformats.org/drawingml/2006/chartDrawing">
    <cdr:from>
      <cdr:x>0.1889</cdr:x>
      <cdr:y>0.34916</cdr:y>
    </cdr:from>
    <cdr:to>
      <cdr:x>0.9521</cdr:x>
      <cdr:y>0.365</cdr:y>
    </cdr:to>
    <cdr:cxnSp macro="">
      <cdr:nvCxnSpPr>
        <cdr:cNvPr id="3" name="Straight Connector 2">
          <a:extLst xmlns:a="http://schemas.openxmlformats.org/drawingml/2006/main">
            <a:ext uri="{FF2B5EF4-FFF2-40B4-BE49-F238E27FC236}">
              <a16:creationId xmlns:a16="http://schemas.microsoft.com/office/drawing/2014/main" id="{4465B375-3C60-47B2-A4A3-839D76C2AD7C}"/>
            </a:ext>
          </a:extLst>
        </cdr:cNvPr>
        <cdr:cNvCxnSpPr/>
      </cdr:nvCxnSpPr>
      <cdr:spPr>
        <a:xfrm xmlns:a="http://schemas.openxmlformats.org/drawingml/2006/main" flipV="1">
          <a:off x="1101726" y="1260476"/>
          <a:ext cx="4451350" cy="5715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0.1889</cdr:x>
      <cdr:y>0.34916</cdr:y>
    </cdr:from>
    <cdr:to>
      <cdr:x>0.9521</cdr:x>
      <cdr:y>0.365</cdr:y>
    </cdr:to>
    <cdr:cxnSp macro="">
      <cdr:nvCxnSpPr>
        <cdr:cNvPr id="3" name="Straight Connector 2">
          <a:extLst xmlns:a="http://schemas.openxmlformats.org/drawingml/2006/main">
            <a:ext uri="{FF2B5EF4-FFF2-40B4-BE49-F238E27FC236}">
              <a16:creationId xmlns:a16="http://schemas.microsoft.com/office/drawing/2014/main" id="{D600A8A9-2675-44B1-B727-9D5E5F1FC33E}"/>
            </a:ext>
          </a:extLst>
        </cdr:cNvPr>
        <cdr:cNvCxnSpPr/>
      </cdr:nvCxnSpPr>
      <cdr:spPr>
        <a:xfrm xmlns:a="http://schemas.openxmlformats.org/drawingml/2006/main" flipV="1">
          <a:off x="1101726" y="1260476"/>
          <a:ext cx="4451350" cy="5715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52D1B-AA82-4EA1-9ECF-2ED1D41C2720}" type="datetimeFigureOut">
              <a:rPr lang="en-US" smtClean="0"/>
              <a:t>3/26/2020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FE7FD-A4BF-4E5E-BBB8-2123D0E096FF}" type="slidenum">
              <a:rPr lang="en-US" smtClean="0"/>
              <a:t>‹#›</a:t>
            </a:fld>
            <a:endParaRPr lang="en-US"/>
          </a:p>
        </p:txBody>
      </p:sp>
    </p:spTree>
    <p:extLst>
      <p:ext uri="{BB962C8B-B14F-4D97-AF65-F5344CB8AC3E}">
        <p14:creationId xmlns:p14="http://schemas.microsoft.com/office/powerpoint/2010/main" val="4110945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the log scale on the y-axis. There are orders of magnitude more droplets/aerosols &lt;10 microns than &gt;10 microns. However, volume of the droplets/aerosols scales with diameter cubed, so there is  more volume in the </a:t>
            </a:r>
            <a:r>
              <a:rPr lang="en-US" baseline="0"/>
              <a:t>larger droplets.</a:t>
            </a:r>
            <a:endParaRPr lang="en-US"/>
          </a:p>
        </p:txBody>
      </p:sp>
      <p:sp>
        <p:nvSpPr>
          <p:cNvPr id="4" name="Slide Number Placeholder 3"/>
          <p:cNvSpPr>
            <a:spLocks noGrp="1"/>
          </p:cNvSpPr>
          <p:nvPr>
            <p:ph type="sldNum" sz="quarter" idx="10"/>
          </p:nvPr>
        </p:nvSpPr>
        <p:spPr/>
        <p:txBody>
          <a:bodyPr/>
          <a:lstStyle/>
          <a:p>
            <a:fld id="{450FE7FD-A4BF-4E5E-BBB8-2123D0E096FF}" type="slidenum">
              <a:rPr lang="en-US" smtClean="0"/>
              <a:t>12</a:t>
            </a:fld>
            <a:endParaRPr lang="en-US"/>
          </a:p>
        </p:txBody>
      </p:sp>
    </p:spTree>
    <p:extLst>
      <p:ext uri="{BB962C8B-B14F-4D97-AF65-F5344CB8AC3E}">
        <p14:creationId xmlns:p14="http://schemas.microsoft.com/office/powerpoint/2010/main" val="86527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air samples be negative if virus was found on the outlet fan? Probably</a:t>
            </a:r>
            <a:r>
              <a:rPr lang="en-US" baseline="0" dirty="0"/>
              <a:t> high ventilation rate led to low concentrations. Air sample volume was 1.2 m</a:t>
            </a:r>
            <a:r>
              <a:rPr lang="en-US" baseline="30000" dirty="0"/>
              <a:t>3</a:t>
            </a:r>
            <a:r>
              <a:rPr lang="en-US" baseline="0" dirty="0"/>
              <a:t>, a small fraction of total room air. Virus aerosols in warm plume that rose over sampler?</a:t>
            </a:r>
            <a:endParaRPr lang="en-US" dirty="0"/>
          </a:p>
        </p:txBody>
      </p:sp>
      <p:sp>
        <p:nvSpPr>
          <p:cNvPr id="4" name="Slide Number Placeholder 3"/>
          <p:cNvSpPr>
            <a:spLocks noGrp="1"/>
          </p:cNvSpPr>
          <p:nvPr>
            <p:ph type="sldNum" sz="quarter" idx="10"/>
          </p:nvPr>
        </p:nvSpPr>
        <p:spPr/>
        <p:txBody>
          <a:bodyPr/>
          <a:lstStyle/>
          <a:p>
            <a:fld id="{450FE7FD-A4BF-4E5E-BBB8-2123D0E096FF}" type="slidenum">
              <a:rPr lang="en-US" smtClean="0"/>
              <a:t>46</a:t>
            </a:fld>
            <a:endParaRPr lang="en-US"/>
          </a:p>
        </p:txBody>
      </p:sp>
    </p:spTree>
    <p:extLst>
      <p:ext uri="{BB962C8B-B14F-4D97-AF65-F5344CB8AC3E}">
        <p14:creationId xmlns:p14="http://schemas.microsoft.com/office/powerpoint/2010/main" val="193531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National Nanotechnology Coordinated Infrastructure</a:t>
            </a:r>
          </a:p>
          <a:p>
            <a:endParaRPr lang="en-US" dirty="0"/>
          </a:p>
        </p:txBody>
      </p:sp>
      <p:sp>
        <p:nvSpPr>
          <p:cNvPr id="4" name="Slide Number Placeholder 3"/>
          <p:cNvSpPr>
            <a:spLocks noGrp="1"/>
          </p:cNvSpPr>
          <p:nvPr>
            <p:ph type="sldNum" sz="quarter" idx="10"/>
          </p:nvPr>
        </p:nvSpPr>
        <p:spPr/>
        <p:txBody>
          <a:bodyPr/>
          <a:lstStyle/>
          <a:p>
            <a:fld id="{67E578DD-6EAA-496B-B42D-77617F167BF4}" type="slidenum">
              <a:rPr lang="en-US" smtClean="0"/>
              <a:t>50</a:t>
            </a:fld>
            <a:endParaRPr lang="en-US"/>
          </a:p>
        </p:txBody>
      </p:sp>
    </p:spTree>
    <p:extLst>
      <p:ext uri="{BB962C8B-B14F-4D97-AF65-F5344CB8AC3E}">
        <p14:creationId xmlns:p14="http://schemas.microsoft.com/office/powerpoint/2010/main" val="125654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Separate solute volume additivity (SS-VA) model from Mikhailov et al. 2004, assuming </a:t>
            </a:r>
            <a:r>
              <a:rPr lang="en-US" sz="1200" b="0" i="0" u="none" strike="noStrike" kern="1200" baseline="0" dirty="0">
                <a:solidFill>
                  <a:schemeClr val="tx1"/>
                </a:solidFill>
                <a:latin typeface="+mn-lt"/>
                <a:ea typeface="+mn-ea"/>
                <a:cs typeface="+mn-cs"/>
              </a:rPr>
              <a:t>150 </a:t>
            </a:r>
            <a:r>
              <a:rPr lang="en-US" sz="1200" b="0" i="0" u="none" strike="noStrike" kern="1200" baseline="0" dirty="0" err="1">
                <a:solidFill>
                  <a:schemeClr val="tx1"/>
                </a:solidFill>
                <a:latin typeface="+mn-lt"/>
                <a:ea typeface="+mn-ea"/>
                <a:cs typeface="+mn-cs"/>
              </a:rPr>
              <a:t>mM</a:t>
            </a:r>
            <a:r>
              <a:rPr lang="en-US" sz="1200" b="0" i="0" u="none" strike="noStrike" kern="1200" baseline="0" dirty="0">
                <a:solidFill>
                  <a:schemeClr val="tx1"/>
                </a:solidFill>
                <a:latin typeface="+mn-lt"/>
                <a:ea typeface="+mn-ea"/>
                <a:cs typeface="+mn-cs"/>
              </a:rPr>
              <a:t> (8.8 g/L) NaCl to represent the inorganic</a:t>
            </a:r>
          </a:p>
          <a:p>
            <a:r>
              <a:rPr lang="en-US" sz="1200" b="0" i="0" u="none" strike="noStrike" kern="1200" baseline="0" dirty="0">
                <a:solidFill>
                  <a:schemeClr val="tx1"/>
                </a:solidFill>
                <a:latin typeface="+mn-lt"/>
                <a:ea typeface="+mn-ea"/>
                <a:cs typeface="+mn-cs"/>
              </a:rPr>
              <a:t>components and 76 g/L of total proteins (TP). n</a:t>
            </a:r>
            <a:r>
              <a:rPr lang="en-US" sz="1200" b="0" i="0" u="none" strike="noStrike" kern="1200" baseline="-2500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 = moles of solute</a:t>
            </a:r>
          </a:p>
          <a:p>
            <a:endParaRPr lang="en-US" dirty="0"/>
          </a:p>
        </p:txBody>
      </p:sp>
      <p:sp>
        <p:nvSpPr>
          <p:cNvPr id="4" name="Slide Number Placeholder 3"/>
          <p:cNvSpPr>
            <a:spLocks noGrp="1"/>
          </p:cNvSpPr>
          <p:nvPr>
            <p:ph type="sldNum" sz="quarter" idx="10"/>
          </p:nvPr>
        </p:nvSpPr>
        <p:spPr/>
        <p:txBody>
          <a:bodyPr/>
          <a:lstStyle/>
          <a:p>
            <a:fld id="{C7CF24A4-3EDE-44E6-B388-8B708658E5A5}" type="slidenum">
              <a:rPr lang="en-US" smtClean="0"/>
              <a:pPr/>
              <a:t>21</a:t>
            </a:fld>
            <a:endParaRPr lang="en-US"/>
          </a:p>
        </p:txBody>
      </p:sp>
    </p:spTree>
    <p:extLst>
      <p:ext uri="{BB962C8B-B14F-4D97-AF65-F5344CB8AC3E}">
        <p14:creationId xmlns:p14="http://schemas.microsoft.com/office/powerpoint/2010/main" val="187928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67E578DD-6EAA-496B-B42D-77617F167BF4}" type="slidenum">
              <a:rPr lang="en-US" smtClean="0"/>
              <a:t>22</a:t>
            </a:fld>
            <a:endParaRPr lang="en-US"/>
          </a:p>
        </p:txBody>
      </p:sp>
    </p:spTree>
    <p:extLst>
      <p:ext uri="{BB962C8B-B14F-4D97-AF65-F5344CB8AC3E}">
        <p14:creationId xmlns:p14="http://schemas.microsoft.com/office/powerpoint/2010/main" val="339558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Seasonality</a:t>
            </a:r>
          </a:p>
        </p:txBody>
      </p:sp>
      <p:sp>
        <p:nvSpPr>
          <p:cNvPr id="4" name="Slide Number Placeholder 3"/>
          <p:cNvSpPr>
            <a:spLocks noGrp="1"/>
          </p:cNvSpPr>
          <p:nvPr>
            <p:ph type="sldNum" sz="quarter" idx="10"/>
          </p:nvPr>
        </p:nvSpPr>
        <p:spPr/>
        <p:txBody>
          <a:bodyPr/>
          <a:lstStyle/>
          <a:p>
            <a:fld id="{C7CF24A4-3EDE-44E6-B388-8B708658E5A5}" type="slidenum">
              <a:rPr lang="en-US" smtClean="0"/>
              <a:pPr/>
              <a:t>23</a:t>
            </a:fld>
            <a:endParaRPr lang="en-US"/>
          </a:p>
        </p:txBody>
      </p:sp>
    </p:spTree>
    <p:extLst>
      <p:ext uri="{BB962C8B-B14F-4D97-AF65-F5344CB8AC3E}">
        <p14:creationId xmlns:p14="http://schemas.microsoft.com/office/powerpoint/2010/main" val="252572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Initial size distribution from log-normal fit to </a:t>
            </a:r>
            <a:r>
              <a:rPr lang="en-US" dirty="0" err="1"/>
              <a:t>Duguid’s</a:t>
            </a:r>
            <a:r>
              <a:rPr lang="en-US" baseline="0" dirty="0"/>
              <a:t> (1946) measurements with GM = 12 um.</a:t>
            </a:r>
            <a:endParaRPr lang="en-US" dirty="0"/>
          </a:p>
        </p:txBody>
      </p:sp>
      <p:sp>
        <p:nvSpPr>
          <p:cNvPr id="4" name="Slide Number Placeholder 3"/>
          <p:cNvSpPr>
            <a:spLocks noGrp="1"/>
          </p:cNvSpPr>
          <p:nvPr>
            <p:ph type="sldNum" sz="quarter" idx="10"/>
          </p:nvPr>
        </p:nvSpPr>
        <p:spPr/>
        <p:txBody>
          <a:bodyPr/>
          <a:lstStyle/>
          <a:p>
            <a:fld id="{C7CF24A4-3EDE-44E6-B388-8B708658E5A5}" type="slidenum">
              <a:rPr lang="en-US" smtClean="0"/>
              <a:pPr/>
              <a:t>24</a:t>
            </a:fld>
            <a:endParaRPr lang="en-US"/>
          </a:p>
        </p:txBody>
      </p:sp>
    </p:spTree>
    <p:extLst>
      <p:ext uri="{BB962C8B-B14F-4D97-AF65-F5344CB8AC3E}">
        <p14:creationId xmlns:p14="http://schemas.microsoft.com/office/powerpoint/2010/main" val="26375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Initial size distribution from log-normal fit to </a:t>
            </a:r>
            <a:r>
              <a:rPr lang="en-US" dirty="0" err="1"/>
              <a:t>Duguid’s</a:t>
            </a:r>
            <a:r>
              <a:rPr lang="en-US" baseline="0" dirty="0"/>
              <a:t> (1946) measurements with GM = 12 um.</a:t>
            </a:r>
            <a:endParaRPr lang="en-US" dirty="0"/>
          </a:p>
        </p:txBody>
      </p:sp>
      <p:sp>
        <p:nvSpPr>
          <p:cNvPr id="4" name="Slide Number Placeholder 3"/>
          <p:cNvSpPr>
            <a:spLocks noGrp="1"/>
          </p:cNvSpPr>
          <p:nvPr>
            <p:ph type="sldNum" sz="quarter" idx="10"/>
          </p:nvPr>
        </p:nvSpPr>
        <p:spPr/>
        <p:txBody>
          <a:bodyPr/>
          <a:lstStyle/>
          <a:p>
            <a:fld id="{C7CF24A4-3EDE-44E6-B388-8B708658E5A5}" type="slidenum">
              <a:rPr lang="en-US" smtClean="0"/>
              <a:pPr/>
              <a:t>25</a:t>
            </a:fld>
            <a:endParaRPr lang="en-US"/>
          </a:p>
        </p:txBody>
      </p:sp>
    </p:spTree>
    <p:extLst>
      <p:ext uri="{BB962C8B-B14F-4D97-AF65-F5344CB8AC3E}">
        <p14:creationId xmlns:p14="http://schemas.microsoft.com/office/powerpoint/2010/main" val="370262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 over the year</a:t>
            </a:r>
          </a:p>
        </p:txBody>
      </p:sp>
      <p:sp>
        <p:nvSpPr>
          <p:cNvPr id="4" name="Slide Number Placeholder 3"/>
          <p:cNvSpPr>
            <a:spLocks noGrp="1"/>
          </p:cNvSpPr>
          <p:nvPr>
            <p:ph type="sldNum" sz="quarter" idx="10"/>
          </p:nvPr>
        </p:nvSpPr>
        <p:spPr/>
        <p:txBody>
          <a:bodyPr/>
          <a:lstStyle/>
          <a:p>
            <a:fld id="{C7CF24A4-3EDE-44E6-B388-8B708658E5A5}" type="slidenum">
              <a:rPr lang="en-US" smtClean="0"/>
              <a:pPr/>
              <a:t>29</a:t>
            </a:fld>
            <a:endParaRPr lang="en-US"/>
          </a:p>
        </p:txBody>
      </p:sp>
    </p:spTree>
    <p:extLst>
      <p:ext uri="{BB962C8B-B14F-4D97-AF65-F5344CB8AC3E}">
        <p14:creationId xmlns:p14="http://schemas.microsoft.com/office/powerpoint/2010/main" val="262797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Seasonality</a:t>
            </a:r>
          </a:p>
        </p:txBody>
      </p:sp>
      <p:sp>
        <p:nvSpPr>
          <p:cNvPr id="4" name="Slide Number Placeholder 3"/>
          <p:cNvSpPr>
            <a:spLocks noGrp="1"/>
          </p:cNvSpPr>
          <p:nvPr>
            <p:ph type="sldNum" sz="quarter" idx="10"/>
          </p:nvPr>
        </p:nvSpPr>
        <p:spPr/>
        <p:txBody>
          <a:bodyPr/>
          <a:lstStyle/>
          <a:p>
            <a:fld id="{C7CF24A4-3EDE-44E6-B388-8B708658E5A5}" type="slidenum">
              <a:rPr lang="en-US" smtClean="0"/>
              <a:pPr/>
              <a:t>32</a:t>
            </a:fld>
            <a:endParaRPr lang="en-US"/>
          </a:p>
        </p:txBody>
      </p:sp>
    </p:spTree>
    <p:extLst>
      <p:ext uri="{BB962C8B-B14F-4D97-AF65-F5344CB8AC3E}">
        <p14:creationId xmlns:p14="http://schemas.microsoft.com/office/powerpoint/2010/main" val="65800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0FE7FD-A4BF-4E5E-BBB8-2123D0E096FF}" type="slidenum">
              <a:rPr lang="en-US" smtClean="0"/>
              <a:t>40</a:t>
            </a:fld>
            <a:endParaRPr lang="en-US"/>
          </a:p>
        </p:txBody>
      </p:sp>
    </p:spTree>
    <p:extLst>
      <p:ext uri="{BB962C8B-B14F-4D97-AF65-F5344CB8AC3E}">
        <p14:creationId xmlns:p14="http://schemas.microsoft.com/office/powerpoint/2010/main" val="113202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EDA894-09C1-4ED9-91D5-824B97EC3A74}" type="datetime1">
              <a:rPr lang="en-US" smtClean="0"/>
              <a:t>3/26/2020</a:t>
            </a:fld>
            <a:endParaRPr lang="en-US"/>
          </a:p>
        </p:txBody>
      </p:sp>
      <p:sp>
        <p:nvSpPr>
          <p:cNvPr id="5" name="Footer Placeholder 4"/>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191722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7EA43-0143-4C11-8042-8F5D6B23C4BA}" type="datetime1">
              <a:rPr lang="en-US" smtClean="0"/>
              <a:t>3/26/2020</a:t>
            </a:fld>
            <a:endParaRPr lang="en-US"/>
          </a:p>
        </p:txBody>
      </p:sp>
      <p:sp>
        <p:nvSpPr>
          <p:cNvPr id="5" name="Footer Placeholder 4"/>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297478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5B834-A475-48B5-8820-6F9AC8B5364C}" type="datetime1">
              <a:rPr lang="en-US" smtClean="0"/>
              <a:t>3/26/2020</a:t>
            </a:fld>
            <a:endParaRPr lang="en-US"/>
          </a:p>
        </p:txBody>
      </p:sp>
      <p:sp>
        <p:nvSpPr>
          <p:cNvPr id="5" name="Footer Placeholder 4"/>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203885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hoto backgroun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304683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8C368-4DA4-4FAE-8354-91645C6B1FF4}" type="datetime1">
              <a:rPr lang="en-US" smtClean="0"/>
              <a:t>3/26/2020</a:t>
            </a:fld>
            <a:endParaRPr lang="en-US"/>
          </a:p>
        </p:txBody>
      </p:sp>
      <p:sp>
        <p:nvSpPr>
          <p:cNvPr id="5" name="Footer Placeholder 4"/>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281668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4B8F89-B500-4276-BF6A-CCC620B7C823}" type="datetime1">
              <a:rPr lang="en-US" smtClean="0"/>
              <a:t>3/26/2020</a:t>
            </a:fld>
            <a:endParaRPr lang="en-US"/>
          </a:p>
        </p:txBody>
      </p:sp>
      <p:sp>
        <p:nvSpPr>
          <p:cNvPr id="5" name="Footer Placeholder 4"/>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179238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5F98AA-4B8B-46CC-95BE-B61C17B44EE4}" type="datetime1">
              <a:rPr lang="en-US" smtClean="0"/>
              <a:t>3/26/2020</a:t>
            </a:fld>
            <a:endParaRPr lang="en-US"/>
          </a:p>
        </p:txBody>
      </p:sp>
      <p:sp>
        <p:nvSpPr>
          <p:cNvPr id="6" name="Footer Placeholder 5"/>
          <p:cNvSpPr>
            <a:spLocks noGrp="1"/>
          </p:cNvSpPr>
          <p:nvPr>
            <p:ph type="ftr" sz="quarter" idx="11"/>
          </p:nvPr>
        </p:nvSpPr>
        <p:spPr/>
        <p:txBody>
          <a:bodyPr/>
          <a:lstStyle/>
          <a:p>
            <a:r>
              <a:rPr lang="en-US"/>
              <a:t>Linsey Marr, Virginia Tech, March 2020</a:t>
            </a:r>
          </a:p>
        </p:txBody>
      </p:sp>
      <p:sp>
        <p:nvSpPr>
          <p:cNvPr id="7" name="Slide Number Placeholder 6"/>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213785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A6CF16-B8B4-4517-B047-DAAEF1395572}" type="datetime1">
              <a:rPr lang="en-US" smtClean="0"/>
              <a:t>3/26/2020</a:t>
            </a:fld>
            <a:endParaRPr lang="en-US"/>
          </a:p>
        </p:txBody>
      </p:sp>
      <p:sp>
        <p:nvSpPr>
          <p:cNvPr id="8" name="Footer Placeholder 7"/>
          <p:cNvSpPr>
            <a:spLocks noGrp="1"/>
          </p:cNvSpPr>
          <p:nvPr>
            <p:ph type="ftr" sz="quarter" idx="11"/>
          </p:nvPr>
        </p:nvSpPr>
        <p:spPr/>
        <p:txBody>
          <a:bodyPr/>
          <a:lstStyle/>
          <a:p>
            <a:r>
              <a:rPr lang="en-US"/>
              <a:t>Linsey Marr, Virginia Tech, March 2020</a:t>
            </a:r>
          </a:p>
        </p:txBody>
      </p:sp>
      <p:sp>
        <p:nvSpPr>
          <p:cNvPr id="9" name="Slide Number Placeholder 8"/>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53200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146E90-3626-443B-9C11-73007355A597}" type="datetime1">
              <a:rPr lang="en-US" smtClean="0"/>
              <a:t>3/26/2020</a:t>
            </a:fld>
            <a:endParaRPr lang="en-US"/>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427976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A55F0-7FE3-42E9-99A2-253280236EFF}" type="datetime1">
              <a:rPr lang="en-US" smtClean="0"/>
              <a:t>3/26/2020</a:t>
            </a:fld>
            <a:endParaRPr lang="en-US"/>
          </a:p>
        </p:txBody>
      </p:sp>
      <p:sp>
        <p:nvSpPr>
          <p:cNvPr id="3" name="Footer Placeholder 2"/>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18392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41BE79-4BF3-466D-A9BE-D45479A2E74E}" type="datetime1">
              <a:rPr lang="en-US" smtClean="0"/>
              <a:t>3/26/2020</a:t>
            </a:fld>
            <a:endParaRPr lang="en-US"/>
          </a:p>
        </p:txBody>
      </p:sp>
      <p:sp>
        <p:nvSpPr>
          <p:cNvPr id="6" name="Footer Placeholder 5"/>
          <p:cNvSpPr>
            <a:spLocks noGrp="1"/>
          </p:cNvSpPr>
          <p:nvPr>
            <p:ph type="ftr" sz="quarter" idx="11"/>
          </p:nvPr>
        </p:nvSpPr>
        <p:spPr/>
        <p:txBody>
          <a:bodyPr/>
          <a:lstStyle/>
          <a:p>
            <a:r>
              <a:rPr lang="en-US"/>
              <a:t>Linsey Marr, Virginia Tech, March 2020</a:t>
            </a:r>
          </a:p>
        </p:txBody>
      </p:sp>
      <p:sp>
        <p:nvSpPr>
          <p:cNvPr id="7" name="Slide Number Placeholder 6"/>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326260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B989E-32CA-4F41-A4F5-F0DFFB148C50}" type="datetime1">
              <a:rPr lang="en-US" smtClean="0"/>
              <a:t>3/26/2020</a:t>
            </a:fld>
            <a:endParaRPr lang="en-US"/>
          </a:p>
        </p:txBody>
      </p:sp>
      <p:sp>
        <p:nvSpPr>
          <p:cNvPr id="6" name="Footer Placeholder 5"/>
          <p:cNvSpPr>
            <a:spLocks noGrp="1"/>
          </p:cNvSpPr>
          <p:nvPr>
            <p:ph type="ftr" sz="quarter" idx="11"/>
          </p:nvPr>
        </p:nvSpPr>
        <p:spPr/>
        <p:txBody>
          <a:bodyPr/>
          <a:lstStyle/>
          <a:p>
            <a:r>
              <a:rPr lang="en-US"/>
              <a:t>Linsey Marr, Virginia Tech, March 2020</a:t>
            </a:r>
          </a:p>
        </p:txBody>
      </p:sp>
      <p:sp>
        <p:nvSpPr>
          <p:cNvPr id="7" name="Slide Number Placeholder 6"/>
          <p:cNvSpPr>
            <a:spLocks noGrp="1"/>
          </p:cNvSpPr>
          <p:nvPr>
            <p:ph type="sldNum" sz="quarter" idx="12"/>
          </p:nvPr>
        </p:nvSpPr>
        <p:spPr/>
        <p:txBody>
          <a:bodyPr/>
          <a:lstStyle/>
          <a:p>
            <a:fld id="{6AEDFF68-3D12-46F9-A371-95D68DC1FAD3}" type="slidenum">
              <a:rPr lang="en-US" smtClean="0"/>
              <a:t>‹#›</a:t>
            </a:fld>
            <a:endParaRPr lang="en-US"/>
          </a:p>
        </p:txBody>
      </p:sp>
    </p:spTree>
    <p:extLst>
      <p:ext uri="{BB962C8B-B14F-4D97-AF65-F5344CB8AC3E}">
        <p14:creationId xmlns:p14="http://schemas.microsoft.com/office/powerpoint/2010/main" val="326403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57940-7996-4A8A-B204-08DDC4B4B5AE}" type="datetime1">
              <a:rPr lang="en-US" smtClean="0"/>
              <a:t>3/26/2020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Linsey Marr, Virginia Tech, March 2020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DFF68-3D12-46F9-A371-95D68DC1FAD3}" type="slidenum">
              <a:rPr lang="en-US" smtClean="0"/>
              <a:t>‹#›</a:t>
            </a:fld>
            <a:endParaRPr lang="en-US"/>
          </a:p>
        </p:txBody>
      </p:sp>
    </p:spTree>
    <p:extLst>
      <p:ext uri="{BB962C8B-B14F-4D97-AF65-F5344CB8AC3E}">
        <p14:creationId xmlns:p14="http://schemas.microsoft.com/office/powerpoint/2010/main" val="122984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hueOff val="-15428571"/>
            <a:satOff val="-30434"/>
            <a:lumOff val="9019"/>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559223"/>
      </p:ext>
    </p:extLst>
  </p:cSld>
  <p:clrMap bg1="lt1" tx1="dk1" bg2="lt2" tx2="dk2" accent1="accent1" accent2="accent2" accent3="accent3" accent4="accent4" accent5="accent5" accent6="accent6" hlink="hlink" folHlink="folHlink"/>
  <p:sldLayoutIdLst>
    <p:sldLayoutId id="2147483685" r:id="rId1"/>
  </p:sldLayoutIdLst>
  <p:transition spd="med"/>
  <p:hf hdr="0" dt="0"/>
  <p:txStyles>
    <p:titleStyle>
      <a:lvl1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bg2"/>
          </a:solidFill>
          <a:uFillTx/>
          <a:latin typeface="Acherus Grotesque"/>
          <a:ea typeface="Acherus Grotesque"/>
          <a:cs typeface="Acherus Grotesque"/>
          <a:sym typeface="Acherus Grotesque"/>
        </a:defRPr>
      </a:lvl1pPr>
      <a:lvl2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2pPr>
      <a:lvl3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3pPr>
      <a:lvl4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4pPr>
      <a:lvl5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5pPr>
      <a:lvl6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6pPr>
      <a:lvl7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7pPr>
      <a:lvl8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8pPr>
      <a:lvl9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a:ea typeface="Acherus Grotesque"/>
          <a:cs typeface="Acherus Grotesque"/>
          <a:sym typeface="Acherus Grotesque"/>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9pPr>
    </p:bodyStyle>
    <p:otherStyle>
      <a:lvl1pPr marL="0" marR="0" indent="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5.jpg"/><Relationship Id="rId13"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17" Type="http://schemas.openxmlformats.org/officeDocument/2006/relationships/image" Target="../media/image64.png"/><Relationship Id="rId2" Type="http://schemas.openxmlformats.org/officeDocument/2006/relationships/notesSlide" Target="../notesSlides/notesSlide11.xml"/><Relationship Id="rId16" Type="http://schemas.openxmlformats.org/officeDocument/2006/relationships/image" Target="../media/image63.jpeg"/><Relationship Id="rId1" Type="http://schemas.openxmlformats.org/officeDocument/2006/relationships/slideLayout" Target="../slideLayouts/slideLayout4.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jpeg"/><Relationship Id="rId10" Type="http://schemas.openxmlformats.org/officeDocument/2006/relationships/image" Target="../media/image57.jpg"/><Relationship Id="rId4" Type="http://schemas.openxmlformats.org/officeDocument/2006/relationships/image" Target="../media/image51.gif"/><Relationship Id="rId9" Type="http://schemas.openxmlformats.org/officeDocument/2006/relationships/image" Target="../media/image56.jpg"/><Relationship Id="rId14" Type="http://schemas.openxmlformats.org/officeDocument/2006/relationships/image" Target="../media/image6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160" y="0"/>
            <a:ext cx="6910325" cy="6858000"/>
          </a:xfrm>
          <a:prstGeom prst="rect">
            <a:avLst/>
          </a:prstGeom>
        </p:spPr>
      </p:pic>
      <p:sp>
        <p:nvSpPr>
          <p:cNvPr id="335" name="Rectangle"/>
          <p:cNvSpPr/>
          <p:nvPr/>
        </p:nvSpPr>
        <p:spPr>
          <a:xfrm>
            <a:off x="0" y="-42785"/>
            <a:ext cx="6900165" cy="6900785"/>
          </a:xfrm>
          <a:prstGeom prst="rect">
            <a:avLst/>
          </a:prstGeom>
          <a:solidFill>
            <a:srgbClr val="83003F">
              <a:alpha val="89814"/>
            </a:srgbClr>
          </a:solidFill>
          <a:ln w="12700">
            <a:miter lim="400000"/>
          </a:ln>
        </p:spPr>
        <p:txBody>
          <a:bodyPr lIns="34289" rIns="34289" anchor="ctr"/>
          <a:lstStyle/>
          <a:p>
            <a:pPr defTabSz="685800" hangingPunct="0"/>
            <a:endParaRPr sz="1350" kern="0">
              <a:solidFill>
                <a:srgbClr val="6C1035"/>
              </a:solidFill>
              <a:latin typeface="Calibri"/>
              <a:cs typeface="Calibri"/>
              <a:sym typeface="Calibri"/>
            </a:endParaRPr>
          </a:p>
        </p:txBody>
      </p:sp>
      <p:pic>
        <p:nvPicPr>
          <p:cNvPr id="336" name="pasted-image.pdf" descr="pasted-image.pdf"/>
          <p:cNvPicPr>
            <a:picLocks noChangeAspect="1"/>
          </p:cNvPicPr>
          <p:nvPr/>
        </p:nvPicPr>
        <p:blipFill>
          <a:blip r:embed="rId3"/>
          <a:stretch>
            <a:fillRect/>
          </a:stretch>
        </p:blipFill>
        <p:spPr>
          <a:xfrm>
            <a:off x="832486" y="1951101"/>
            <a:ext cx="186035" cy="186036"/>
          </a:xfrm>
          <a:prstGeom prst="rect">
            <a:avLst/>
          </a:prstGeom>
          <a:ln w="12700">
            <a:miter lim="400000"/>
          </a:ln>
        </p:spPr>
      </p:pic>
      <p:sp>
        <p:nvSpPr>
          <p:cNvPr id="337" name="PRESENTATION TITLE GOES HERE"/>
          <p:cNvSpPr/>
          <p:nvPr/>
        </p:nvSpPr>
        <p:spPr>
          <a:xfrm>
            <a:off x="975452" y="1851926"/>
            <a:ext cx="5587908" cy="199182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758951">
              <a:lnSpc>
                <a:spcPct val="90000"/>
              </a:lnSpc>
              <a:defRPr sz="5312" spc="265">
                <a:solidFill>
                  <a:schemeClr val="accent5">
                    <a:hueOff val="-15428571"/>
                    <a:satOff val="-30434"/>
                    <a:lumOff val="9019"/>
                  </a:schemeClr>
                </a:solidFill>
                <a:latin typeface="AcherusGrotesqueLight"/>
                <a:ea typeface="AcherusGrotesqueLight"/>
                <a:cs typeface="AcherusGrotesqueLight"/>
                <a:sym typeface="AcherusGrotesqueLight"/>
              </a:defRPr>
            </a:lvl1pPr>
          </a:lstStyle>
          <a:p>
            <a:pPr defTabSz="569213" hangingPunct="0">
              <a:lnSpc>
                <a:spcPct val="120000"/>
              </a:lnSpc>
            </a:pPr>
            <a:r>
              <a:rPr lang="en-US" sz="3200" kern="0" spc="450" dirty="0">
                <a:solidFill>
                  <a:srgbClr val="E5E1EF">
                    <a:hueOff val="-15428571"/>
                    <a:satOff val="-30434"/>
                    <a:lumOff val="9019"/>
                  </a:srgbClr>
                </a:solidFill>
                <a:latin typeface="Century Gothic" panose="020B0502020202020204" pitchFamily="34" charset="0"/>
              </a:rPr>
              <a:t>Transmission of Viruses in Droplets and Aerosols</a:t>
            </a:r>
          </a:p>
        </p:txBody>
      </p:sp>
      <p:grpSp>
        <p:nvGrpSpPr>
          <p:cNvPr id="2" name="Group 1"/>
          <p:cNvGrpSpPr/>
          <p:nvPr/>
        </p:nvGrpSpPr>
        <p:grpSpPr>
          <a:xfrm>
            <a:off x="975451" y="3900435"/>
            <a:ext cx="5587909" cy="1795238"/>
            <a:chOff x="1300602" y="4207009"/>
            <a:chExt cx="6402262" cy="473392"/>
          </a:xfrm>
        </p:grpSpPr>
        <p:sp>
          <p:nvSpPr>
            <p:cNvPr id="338" name="Professor Albert Einstein June 23, 2018"/>
            <p:cNvSpPr/>
            <p:nvPr/>
          </p:nvSpPr>
          <p:spPr>
            <a:xfrm>
              <a:off x="1300602" y="4207009"/>
              <a:ext cx="6402262" cy="473392"/>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defTabSz="685800" hangingPunct="0">
                <a:defRPr sz="2400">
                  <a:solidFill>
                    <a:srgbClr val="E57631"/>
                  </a:solidFill>
                  <a:latin typeface="Gineso Cond Thin"/>
                  <a:ea typeface="Gineso Cond Thin"/>
                  <a:cs typeface="Gineso Cond Thin"/>
                  <a:sym typeface="Gineso Cond Thin"/>
                </a:defRPr>
              </a:pPr>
              <a:r>
                <a:rPr lang="en-US" sz="1600" kern="0" cap="all" spc="150" dirty="0">
                  <a:solidFill>
                    <a:srgbClr val="FFFFFF"/>
                  </a:solidFill>
                  <a:latin typeface="Century Gothic" panose="020B0502020202020204" pitchFamily="34" charset="0"/>
                  <a:ea typeface="Acherus Grotesque" charset="0"/>
                  <a:cs typeface="Acherus Grotesque" charset="0"/>
                  <a:sym typeface="Gineso Cond Thin"/>
                </a:rPr>
                <a:t>Linsey C. Marr</a:t>
              </a:r>
            </a:p>
            <a:p>
              <a:pPr defTabSz="685800" hangingPunct="0">
                <a:defRPr sz="2400">
                  <a:solidFill>
                    <a:srgbClr val="E57631"/>
                  </a:solidFill>
                  <a:latin typeface="Gineso Cond Thin"/>
                  <a:ea typeface="Gineso Cond Thin"/>
                  <a:cs typeface="Gineso Cond Thin"/>
                  <a:sym typeface="Gineso Cond Thin"/>
                </a:defRPr>
              </a:pPr>
              <a:r>
                <a:rPr lang="en-US" sz="1600" i="1" kern="0" cap="all" spc="150" dirty="0">
                  <a:solidFill>
                    <a:srgbClr val="E57631"/>
                  </a:solidFill>
                  <a:latin typeface="Century Gothic" panose="020B0502020202020204" pitchFamily="34" charset="0"/>
                  <a:ea typeface="Acherus Grotesque" charset="0"/>
                  <a:cs typeface="Acherus Grotesque" charset="0"/>
                  <a:sym typeface="Gineso Cond Thin"/>
                </a:rPr>
                <a:t>Charles P. Lunsford Professor</a:t>
              </a:r>
            </a:p>
            <a:p>
              <a:pPr defTabSz="685800" hangingPunct="0">
                <a:defRPr sz="2400">
                  <a:solidFill>
                    <a:srgbClr val="E57631"/>
                  </a:solidFill>
                  <a:latin typeface="Gineso Cond Thin"/>
                  <a:ea typeface="Gineso Cond Thin"/>
                  <a:cs typeface="Gineso Cond Thin"/>
                  <a:sym typeface="Gineso Cond Thin"/>
                </a:defRPr>
              </a:pPr>
              <a:r>
                <a:rPr lang="en-US" sz="1600" i="1" kern="0" cap="all" spc="150" dirty="0">
                  <a:solidFill>
                    <a:srgbClr val="E57631"/>
                  </a:solidFill>
                  <a:latin typeface="Century Gothic" panose="020B0502020202020204" pitchFamily="34" charset="0"/>
                  <a:ea typeface="Acherus Grotesque" charset="0"/>
                  <a:cs typeface="Acherus Grotesque" charset="0"/>
                  <a:sym typeface="Gineso Cond Thin"/>
                </a:rPr>
                <a:t>Civil and Environmental Engineering</a:t>
              </a:r>
            </a:p>
            <a:p>
              <a:pPr defTabSz="685800" hangingPunct="0">
                <a:defRPr sz="2400">
                  <a:solidFill>
                    <a:srgbClr val="E57631"/>
                  </a:solidFill>
                  <a:latin typeface="Gineso Cond Thin"/>
                  <a:ea typeface="Gineso Cond Thin"/>
                  <a:cs typeface="Gineso Cond Thin"/>
                  <a:sym typeface="Gineso Cond Thin"/>
                </a:defRPr>
              </a:pPr>
              <a:r>
                <a:rPr lang="en-US" sz="1600" i="1" kern="0" cap="all" spc="150" dirty="0">
                  <a:solidFill>
                    <a:srgbClr val="E57631"/>
                  </a:solidFill>
                  <a:latin typeface="Century Gothic" panose="020B0502020202020204" pitchFamily="34" charset="0"/>
                  <a:ea typeface="Acherus Grotesque" charset="0"/>
                  <a:cs typeface="Acherus Grotesque" charset="0"/>
                  <a:sym typeface="Gineso Cond Thin"/>
                </a:rPr>
                <a:t>Virginia Tech</a:t>
              </a:r>
            </a:p>
          </p:txBody>
        </p:sp>
        <p:sp>
          <p:nvSpPr>
            <p:cNvPr id="8" name="Professor Albert Einstein June 23, 2018"/>
            <p:cNvSpPr/>
            <p:nvPr/>
          </p:nvSpPr>
          <p:spPr>
            <a:xfrm>
              <a:off x="1300602" y="4502408"/>
              <a:ext cx="6402262" cy="121100"/>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defTabSz="685800" hangingPunct="0">
                <a:defRPr sz="2400">
                  <a:solidFill>
                    <a:srgbClr val="E57631"/>
                  </a:solidFill>
                  <a:latin typeface="Gineso Cond Thin"/>
                  <a:ea typeface="Gineso Cond Thin"/>
                  <a:cs typeface="Gineso Cond Thin"/>
                  <a:sym typeface="Gineso Cond Thin"/>
                </a:defRPr>
              </a:pPr>
              <a:r>
                <a:rPr lang="en-US" sz="1600" kern="0" cap="all" spc="150" dirty="0">
                  <a:solidFill>
                    <a:srgbClr val="FFFFFF"/>
                  </a:solidFill>
                  <a:latin typeface="Century Gothic" panose="020B0502020202020204" pitchFamily="34" charset="0"/>
                  <a:ea typeface="Acherus Grotesque" charset="0"/>
                  <a:cs typeface="Acherus Grotesque" charset="0"/>
                  <a:sym typeface="Gineso Cond Thin"/>
                </a:rPr>
                <a:t>20 March 2020</a:t>
              </a: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265" y="3061083"/>
            <a:ext cx="1909392" cy="901317"/>
          </a:xfrm>
          <a:prstGeom prst="rect">
            <a:avLst/>
          </a:prstGeom>
        </p:spPr>
      </p:pic>
    </p:spTree>
    <p:extLst>
      <p:ext uri="{BB962C8B-B14F-4D97-AF65-F5344CB8AC3E}">
        <p14:creationId xmlns:p14="http://schemas.microsoft.com/office/powerpoint/2010/main" val="83281809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Distributions: Speaking</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10</a:t>
            </a:fld>
            <a:endParaRPr lang="en-US"/>
          </a:p>
        </p:txBody>
      </p:sp>
      <p:sp>
        <p:nvSpPr>
          <p:cNvPr id="8"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Johnson et al., 2011,</a:t>
            </a:r>
            <a:r>
              <a:rPr lang="en-US" altLang="zh-CN" sz="1200" i="1" dirty="0">
                <a:solidFill>
                  <a:schemeClr val="bg1">
                    <a:lumMod val="50000"/>
                  </a:schemeClr>
                </a:solidFill>
              </a:rPr>
              <a:t> J. Aerosol Sci.</a:t>
            </a:r>
            <a:r>
              <a:rPr lang="en-US" altLang="zh-CN" sz="1200" dirty="0">
                <a:solidFill>
                  <a:schemeClr val="bg1">
                    <a:lumMod val="50000"/>
                  </a:schemeClr>
                </a:solidFill>
              </a:rPr>
              <a:t>, https://www.sciencedirect.com/science/article/pii/S0021850211001200</a:t>
            </a:r>
          </a:p>
        </p:txBody>
      </p:sp>
      <p:pic>
        <p:nvPicPr>
          <p:cNvPr id="9" name="Picture 8"/>
          <p:cNvPicPr>
            <a:picLocks noChangeAspect="1"/>
          </p:cNvPicPr>
          <p:nvPr/>
        </p:nvPicPr>
        <p:blipFill>
          <a:blip r:embed="rId2"/>
          <a:stretch>
            <a:fillRect/>
          </a:stretch>
        </p:blipFill>
        <p:spPr>
          <a:xfrm>
            <a:off x="71093" y="2170579"/>
            <a:ext cx="380831" cy="2090145"/>
          </a:xfrm>
          <a:prstGeom prst="rect">
            <a:avLst/>
          </a:prstGeom>
        </p:spPr>
      </p:pic>
      <p:pic>
        <p:nvPicPr>
          <p:cNvPr id="3" name="Picture 2"/>
          <p:cNvPicPr>
            <a:picLocks noChangeAspect="1"/>
          </p:cNvPicPr>
          <p:nvPr/>
        </p:nvPicPr>
        <p:blipFill>
          <a:blip r:embed="rId3"/>
          <a:stretch>
            <a:fillRect/>
          </a:stretch>
        </p:blipFill>
        <p:spPr>
          <a:xfrm>
            <a:off x="451924" y="1896825"/>
            <a:ext cx="8331845" cy="3525025"/>
          </a:xfrm>
          <a:prstGeom prst="rect">
            <a:avLst/>
          </a:prstGeom>
        </p:spPr>
      </p:pic>
      <p:sp>
        <p:nvSpPr>
          <p:cNvPr id="10" name="TextBox 9"/>
          <p:cNvSpPr txBox="1"/>
          <p:nvPr/>
        </p:nvSpPr>
        <p:spPr>
          <a:xfrm>
            <a:off x="3845490" y="5627986"/>
            <a:ext cx="199886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Diameter (</a:t>
            </a:r>
            <a:r>
              <a:rPr lang="en-US" b="1" dirty="0">
                <a:latin typeface="Symbol" panose="05050102010706020507" pitchFamily="18" charset="2"/>
                <a:cs typeface="Times New Roman" panose="02020603050405020304" pitchFamily="18" charset="0"/>
              </a:rPr>
              <a:t>m</a:t>
            </a:r>
            <a:r>
              <a:rPr lang="en-US" b="1" dirty="0">
                <a:latin typeface="Times New Roman" panose="02020603050405020304" pitchFamily="18" charset="0"/>
                <a:cs typeface="Times New Roman" panose="02020603050405020304" pitchFamily="18" charset="0"/>
              </a:rPr>
              <a:t>m)</a:t>
            </a:r>
          </a:p>
        </p:txBody>
      </p:sp>
      <p:sp>
        <p:nvSpPr>
          <p:cNvPr id="11" name="TextBox 10"/>
          <p:cNvSpPr txBox="1"/>
          <p:nvPr/>
        </p:nvSpPr>
        <p:spPr>
          <a:xfrm>
            <a:off x="828806" y="5335102"/>
            <a:ext cx="795496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0.1                                          1                                                 10                                           100</a:t>
            </a:r>
          </a:p>
        </p:txBody>
      </p:sp>
      <p:sp>
        <p:nvSpPr>
          <p:cNvPr id="12" name="TextBox 11"/>
          <p:cNvSpPr txBox="1"/>
          <p:nvPr/>
        </p:nvSpPr>
        <p:spPr>
          <a:xfrm>
            <a:off x="6827520" y="1317149"/>
            <a:ext cx="217932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Measured by aerodynamic particle sizer over the range 0.3-20 </a:t>
            </a:r>
            <a:r>
              <a:rPr lang="en-US" dirty="0">
                <a:sym typeface="Symbol" panose="05050102010706020507" pitchFamily="18" charset="2"/>
              </a:rPr>
              <a:t>m</a:t>
            </a:r>
            <a:r>
              <a:rPr lang="en-US" dirty="0"/>
              <a:t> </a:t>
            </a:r>
          </a:p>
        </p:txBody>
      </p:sp>
    </p:spTree>
    <p:extLst>
      <p:ext uri="{BB962C8B-B14F-4D97-AF65-F5344CB8AC3E}">
        <p14:creationId xmlns:p14="http://schemas.microsoft.com/office/powerpoint/2010/main" val="73769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Distributions: Coughing</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11</a:t>
            </a:fld>
            <a:endParaRPr lang="en-US"/>
          </a:p>
        </p:txBody>
      </p:sp>
      <p:pic>
        <p:nvPicPr>
          <p:cNvPr id="7" name="Picture 6"/>
          <p:cNvPicPr>
            <a:picLocks noChangeAspect="1"/>
          </p:cNvPicPr>
          <p:nvPr/>
        </p:nvPicPr>
        <p:blipFill>
          <a:blip r:embed="rId2"/>
          <a:stretch>
            <a:fillRect/>
          </a:stretch>
        </p:blipFill>
        <p:spPr>
          <a:xfrm>
            <a:off x="261509" y="1690689"/>
            <a:ext cx="8709655" cy="4321804"/>
          </a:xfrm>
          <a:prstGeom prst="rect">
            <a:avLst/>
          </a:prstGeom>
        </p:spPr>
      </p:pic>
      <p:sp>
        <p:nvSpPr>
          <p:cNvPr id="8"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Johnson et al., 2011,</a:t>
            </a:r>
            <a:r>
              <a:rPr lang="en-US" altLang="zh-CN" sz="1200" i="1" dirty="0">
                <a:solidFill>
                  <a:schemeClr val="bg1">
                    <a:lumMod val="50000"/>
                  </a:schemeClr>
                </a:solidFill>
              </a:rPr>
              <a:t> J. Aerosol Sci.</a:t>
            </a:r>
            <a:r>
              <a:rPr lang="en-US" altLang="zh-CN" sz="1200" dirty="0">
                <a:solidFill>
                  <a:schemeClr val="bg1">
                    <a:lumMod val="50000"/>
                  </a:schemeClr>
                </a:solidFill>
              </a:rPr>
              <a:t>, https://www.sciencedirect.com/science/article/pii/S0021850211001200</a:t>
            </a:r>
          </a:p>
        </p:txBody>
      </p:sp>
      <p:pic>
        <p:nvPicPr>
          <p:cNvPr id="9" name="Picture 8"/>
          <p:cNvPicPr>
            <a:picLocks noChangeAspect="1"/>
          </p:cNvPicPr>
          <p:nvPr/>
        </p:nvPicPr>
        <p:blipFill>
          <a:blip r:embed="rId3"/>
          <a:stretch>
            <a:fillRect/>
          </a:stretch>
        </p:blipFill>
        <p:spPr>
          <a:xfrm>
            <a:off x="71093" y="2170579"/>
            <a:ext cx="380831" cy="2090145"/>
          </a:xfrm>
          <a:prstGeom prst="rect">
            <a:avLst/>
          </a:prstGeom>
        </p:spPr>
      </p:pic>
      <p:sp>
        <p:nvSpPr>
          <p:cNvPr id="10" name="TextBox 9"/>
          <p:cNvSpPr txBox="1"/>
          <p:nvPr/>
        </p:nvSpPr>
        <p:spPr>
          <a:xfrm>
            <a:off x="6827520" y="1317149"/>
            <a:ext cx="217932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Measured by aerodynamic particle sizer over the range 0.3-20 </a:t>
            </a:r>
            <a:r>
              <a:rPr lang="en-US" dirty="0">
                <a:sym typeface="Symbol" panose="05050102010706020507" pitchFamily="18" charset="2"/>
              </a:rPr>
              <a:t>m</a:t>
            </a:r>
            <a:r>
              <a:rPr lang="en-US" dirty="0"/>
              <a:t> </a:t>
            </a:r>
          </a:p>
        </p:txBody>
      </p:sp>
    </p:spTree>
    <p:extLst>
      <p:ext uri="{BB962C8B-B14F-4D97-AF65-F5344CB8AC3E}">
        <p14:creationId xmlns:p14="http://schemas.microsoft.com/office/powerpoint/2010/main" val="406821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Corrected Size Distributions</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12</a:t>
            </a:fld>
            <a:endParaRPr lang="en-US"/>
          </a:p>
        </p:txBody>
      </p:sp>
      <p:sp>
        <p:nvSpPr>
          <p:cNvPr id="8"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Johnson et al., 2011,</a:t>
            </a:r>
            <a:r>
              <a:rPr lang="en-US" altLang="zh-CN" sz="1200" i="1" dirty="0">
                <a:solidFill>
                  <a:schemeClr val="bg1">
                    <a:lumMod val="50000"/>
                  </a:schemeClr>
                </a:solidFill>
              </a:rPr>
              <a:t> J. Aerosol Sci.</a:t>
            </a:r>
            <a:r>
              <a:rPr lang="en-US" altLang="zh-CN" sz="1200" dirty="0">
                <a:solidFill>
                  <a:schemeClr val="bg1">
                    <a:lumMod val="50000"/>
                  </a:schemeClr>
                </a:solidFill>
              </a:rPr>
              <a:t>, https://www.sciencedirect.com/science/article/pii/S0021850211001200</a:t>
            </a:r>
          </a:p>
        </p:txBody>
      </p:sp>
      <p:pic>
        <p:nvPicPr>
          <p:cNvPr id="3" name="Picture 2"/>
          <p:cNvPicPr>
            <a:picLocks noChangeAspect="1"/>
          </p:cNvPicPr>
          <p:nvPr/>
        </p:nvPicPr>
        <p:blipFill>
          <a:blip r:embed="rId3"/>
          <a:stretch>
            <a:fillRect/>
          </a:stretch>
        </p:blipFill>
        <p:spPr>
          <a:xfrm>
            <a:off x="778962" y="1338527"/>
            <a:ext cx="6964519" cy="5066118"/>
          </a:xfrm>
          <a:prstGeom prst="rect">
            <a:avLst/>
          </a:prstGeom>
        </p:spPr>
      </p:pic>
      <p:sp>
        <p:nvSpPr>
          <p:cNvPr id="5" name="Oval 4"/>
          <p:cNvSpPr/>
          <p:nvPr/>
        </p:nvSpPr>
        <p:spPr>
          <a:xfrm>
            <a:off x="4992772" y="2443875"/>
            <a:ext cx="2625449" cy="335697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010828" y="3773885"/>
            <a:ext cx="2046840" cy="1200329"/>
          </a:xfrm>
          <a:prstGeom prst="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Measured by droplet deposition analysis over the range 20-2000 </a:t>
            </a:r>
            <a:r>
              <a:rPr lang="en-US" dirty="0">
                <a:sym typeface="Symbol" panose="05050102010706020507" pitchFamily="18" charset="2"/>
              </a:rPr>
              <a:t>m</a:t>
            </a:r>
            <a:endParaRPr lang="en-US" dirty="0"/>
          </a:p>
        </p:txBody>
      </p:sp>
      <p:sp>
        <p:nvSpPr>
          <p:cNvPr id="12" name="TextBox 11"/>
          <p:cNvSpPr txBox="1"/>
          <p:nvPr/>
        </p:nvSpPr>
        <p:spPr>
          <a:xfrm>
            <a:off x="2154109" y="3553267"/>
            <a:ext cx="1891430" cy="33855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latin typeface="Times New Roman" panose="02020603050405020304" pitchFamily="18" charset="0"/>
                <a:cs typeface="Times New Roman" panose="02020603050405020304" pitchFamily="18" charset="0"/>
              </a:rPr>
              <a:t>Speaking</a:t>
            </a:r>
          </a:p>
        </p:txBody>
      </p:sp>
      <p:sp>
        <p:nvSpPr>
          <p:cNvPr id="14" name="TextBox 13"/>
          <p:cNvSpPr txBox="1"/>
          <p:nvPr/>
        </p:nvSpPr>
        <p:spPr>
          <a:xfrm>
            <a:off x="2154109" y="5462297"/>
            <a:ext cx="1891430" cy="33855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latin typeface="Times New Roman" panose="02020603050405020304" pitchFamily="18" charset="0"/>
                <a:cs typeface="Times New Roman" panose="02020603050405020304" pitchFamily="18" charset="0"/>
              </a:rPr>
              <a:t>Coughing</a:t>
            </a:r>
          </a:p>
        </p:txBody>
      </p:sp>
      <p:sp>
        <p:nvSpPr>
          <p:cNvPr id="15" name="TextBox 14"/>
          <p:cNvSpPr txBox="1"/>
          <p:nvPr/>
        </p:nvSpPr>
        <p:spPr>
          <a:xfrm rot="16200000">
            <a:off x="-1844866" y="3702309"/>
            <a:ext cx="4850162" cy="33855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latin typeface="Times New Roman" panose="02020603050405020304" pitchFamily="18" charset="0"/>
                <a:cs typeface="Times New Roman" panose="02020603050405020304" pitchFamily="18" charset="0"/>
              </a:rPr>
              <a:t>Inferred number concentration in upper respiratory tract</a:t>
            </a:r>
          </a:p>
        </p:txBody>
      </p:sp>
    </p:spTree>
    <p:extLst>
      <p:ext uri="{BB962C8B-B14F-4D97-AF65-F5344CB8AC3E}">
        <p14:creationId xmlns:p14="http://schemas.microsoft.com/office/powerpoint/2010/main" val="4027306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13</a:t>
            </a:fld>
            <a:endParaRPr lang="en-US"/>
          </a:p>
        </p:txBody>
      </p:sp>
      <p:sp>
        <p:nvSpPr>
          <p:cNvPr id="2" name="Title 1"/>
          <p:cNvSpPr>
            <a:spLocks noGrp="1"/>
          </p:cNvSpPr>
          <p:nvPr>
            <p:ph type="title" idx="4294967295"/>
          </p:nvPr>
        </p:nvSpPr>
        <p:spPr>
          <a:xfrm>
            <a:off x="739035" y="1066584"/>
            <a:ext cx="7954028" cy="2177657"/>
          </a:xfrm>
        </p:spPr>
        <p:txBody>
          <a:bodyPr>
            <a:normAutofit/>
          </a:bodyPr>
          <a:lstStyle/>
          <a:p>
            <a:r>
              <a:rPr lang="en-US" dirty="0">
                <a:solidFill>
                  <a:schemeClr val="bg1"/>
                </a:solidFill>
              </a:rPr>
              <a:t>Breathing, talking, and coughing release droplets that range from submicron to millimeter in size.</a:t>
            </a:r>
          </a:p>
        </p:txBody>
      </p:sp>
      <p:sp>
        <p:nvSpPr>
          <p:cNvPr id="6" name="Title 1"/>
          <p:cNvSpPr txBox="1">
            <a:spLocks/>
          </p:cNvSpPr>
          <p:nvPr/>
        </p:nvSpPr>
        <p:spPr>
          <a:xfrm>
            <a:off x="739035" y="3485999"/>
            <a:ext cx="7954028" cy="2177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What size droplets carry viruses?</a:t>
            </a:r>
          </a:p>
        </p:txBody>
      </p:sp>
    </p:spTree>
    <p:extLst>
      <p:ext uri="{BB962C8B-B14F-4D97-AF65-F5344CB8AC3E}">
        <p14:creationId xmlns:p14="http://schemas.microsoft.com/office/powerpoint/2010/main" val="125130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 Detection Methods</a:t>
            </a:r>
          </a:p>
        </p:txBody>
      </p:sp>
      <p:sp>
        <p:nvSpPr>
          <p:cNvPr id="3" name="Content Placeholder 2"/>
          <p:cNvSpPr>
            <a:spLocks noGrp="1"/>
          </p:cNvSpPr>
          <p:nvPr>
            <p:ph idx="1"/>
          </p:nvPr>
        </p:nvSpPr>
        <p:spPr>
          <a:xfrm>
            <a:off x="628650" y="1825625"/>
            <a:ext cx="4381761" cy="4351338"/>
          </a:xfrm>
        </p:spPr>
        <p:txBody>
          <a:bodyPr>
            <a:normAutofit/>
          </a:bodyPr>
          <a:lstStyle/>
          <a:p>
            <a:pPr marL="514350" indent="-514350">
              <a:buFont typeface="+mj-lt"/>
              <a:buAutoNum type="arabicPeriod"/>
            </a:pPr>
            <a:r>
              <a:rPr lang="en-US" dirty="0"/>
              <a:t>Total virus</a:t>
            </a:r>
          </a:p>
          <a:p>
            <a:pPr lvl="1"/>
            <a:r>
              <a:rPr lang="en-US" dirty="0"/>
              <a:t>Number of genome copies (GC) determined by molecular techniques (quantitative polymerase chain reaction, qPCR)</a:t>
            </a:r>
          </a:p>
          <a:p>
            <a:pPr lvl="1"/>
            <a:r>
              <a:rPr lang="en-US" dirty="0"/>
              <a:t>Reflects number of viruses with intact DNA or RNA</a:t>
            </a:r>
          </a:p>
          <a:p>
            <a:pPr lvl="1"/>
            <a:r>
              <a:rPr lang="en-US" dirty="0"/>
              <a:t>Does NOT indicate whether virus is infectious or not</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14</a:t>
            </a:fld>
            <a:endParaRPr lang="en-US"/>
          </a:p>
        </p:txBody>
      </p:sp>
      <p:sp>
        <p:nvSpPr>
          <p:cNvPr id="7"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https://www.cdc.gov/flu/resource-center/freeresources/graphics/images.htm</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468" y="1419612"/>
            <a:ext cx="4346532" cy="4272020"/>
          </a:xfrm>
          <a:prstGeom prst="rect">
            <a:avLst/>
          </a:prstGeom>
        </p:spPr>
      </p:pic>
      <p:cxnSp>
        <p:nvCxnSpPr>
          <p:cNvPr id="10" name="Straight Arrow Connector 9"/>
          <p:cNvCxnSpPr/>
          <p:nvPr/>
        </p:nvCxnSpPr>
        <p:spPr>
          <a:xfrm flipV="1">
            <a:off x="5436296" y="4133589"/>
            <a:ext cx="538619" cy="155804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34005" y="5700826"/>
            <a:ext cx="2442575" cy="646331"/>
          </a:xfrm>
          <a:prstGeom prst="rect">
            <a:avLst/>
          </a:prstGeom>
          <a:noFill/>
        </p:spPr>
        <p:txBody>
          <a:bodyPr wrap="square" rtlCol="0">
            <a:spAutoFit/>
          </a:bodyPr>
          <a:lstStyle/>
          <a:p>
            <a:r>
              <a:rPr lang="en-US" dirty="0">
                <a:solidFill>
                  <a:schemeClr val="accent6"/>
                </a:solidFill>
              </a:rPr>
              <a:t>RNA is wrapped around the ribonucleoprotein</a:t>
            </a:r>
          </a:p>
        </p:txBody>
      </p:sp>
    </p:spTree>
    <p:extLst>
      <p:ext uri="{BB962C8B-B14F-4D97-AF65-F5344CB8AC3E}">
        <p14:creationId xmlns:p14="http://schemas.microsoft.com/office/powerpoint/2010/main" val="185696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Virus Detection Methods</a:t>
            </a:r>
          </a:p>
        </p:txBody>
      </p:sp>
      <p:sp>
        <p:nvSpPr>
          <p:cNvPr id="3" name="Content Placeholder 2"/>
          <p:cNvSpPr>
            <a:spLocks noGrp="1"/>
          </p:cNvSpPr>
          <p:nvPr>
            <p:ph idx="1"/>
          </p:nvPr>
        </p:nvSpPr>
        <p:spPr>
          <a:xfrm>
            <a:off x="628650" y="1825625"/>
            <a:ext cx="7886700" cy="4351338"/>
          </a:xfrm>
        </p:spPr>
        <p:txBody>
          <a:bodyPr>
            <a:normAutofit/>
          </a:bodyPr>
          <a:lstStyle/>
          <a:p>
            <a:pPr marL="514350" indent="-514350">
              <a:buFont typeface="+mj-lt"/>
              <a:buAutoNum type="arabicPeriod" startAt="2"/>
            </a:pPr>
            <a:r>
              <a:rPr lang="en-US" dirty="0"/>
              <a:t>Infectious virus</a:t>
            </a:r>
          </a:p>
          <a:p>
            <a:pPr lvl="1"/>
            <a:r>
              <a:rPr lang="en-US" dirty="0"/>
              <a:t>Number of viruses that are able</a:t>
            </a:r>
            <a:br>
              <a:rPr lang="en-US" dirty="0"/>
            </a:br>
            <a:r>
              <a:rPr lang="en-US" dirty="0"/>
              <a:t>to infect cells determined by</a:t>
            </a:r>
            <a:br>
              <a:rPr lang="en-US" dirty="0"/>
            </a:br>
            <a:r>
              <a:rPr lang="en-US" dirty="0"/>
              <a:t>culture (growing)</a:t>
            </a:r>
          </a:p>
          <a:p>
            <a:pPr lvl="1"/>
            <a:r>
              <a:rPr lang="en-US" dirty="0"/>
              <a:t>PFU = plaque forming units,</a:t>
            </a:r>
            <a:br>
              <a:rPr lang="en-US" dirty="0"/>
            </a:br>
            <a:r>
              <a:rPr lang="en-US" dirty="0"/>
              <a:t>number of viruses capable of</a:t>
            </a:r>
            <a:br>
              <a:rPr lang="en-US" dirty="0"/>
            </a:br>
            <a:r>
              <a:rPr lang="en-US" dirty="0"/>
              <a:t>forming plaques on host cells,</a:t>
            </a:r>
            <a:br>
              <a:rPr lang="en-US" dirty="0"/>
            </a:br>
            <a:r>
              <a:rPr lang="en-US" dirty="0"/>
              <a:t>focus forming units (FFU) are</a:t>
            </a:r>
            <a:br>
              <a:rPr lang="en-US" dirty="0"/>
            </a:br>
            <a:r>
              <a:rPr lang="en-US" dirty="0"/>
              <a:t>related</a:t>
            </a:r>
          </a:p>
          <a:p>
            <a:pPr lvl="1"/>
            <a:r>
              <a:rPr lang="en-US" dirty="0"/>
              <a:t>TCID</a:t>
            </a:r>
            <a:r>
              <a:rPr lang="en-US" baseline="-25000" dirty="0"/>
              <a:t>50</a:t>
            </a:r>
            <a:r>
              <a:rPr lang="en-US" dirty="0"/>
              <a:t> = median tissue culture infectious dose, concentration at which half of cells are infected after being exposed to the sample</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629" y="2368251"/>
            <a:ext cx="3394902" cy="2260035"/>
          </a:xfrm>
          <a:prstGeom prst="rect">
            <a:avLst/>
          </a:prstGeom>
        </p:spPr>
      </p:pic>
      <p:sp>
        <p:nvSpPr>
          <p:cNvPr id="7"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https://phil.cdc.gov/Details.aspx?pid=23213</a:t>
            </a:r>
          </a:p>
        </p:txBody>
      </p:sp>
    </p:spTree>
    <p:extLst>
      <p:ext uri="{BB962C8B-B14F-4D97-AF65-F5344CB8AC3E}">
        <p14:creationId xmlns:p14="http://schemas.microsoft.com/office/powerpoint/2010/main" val="144872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Between the Two Methods for Flu Virus</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16</a:t>
            </a:fld>
            <a:endParaRPr lang="en-US"/>
          </a:p>
        </p:txBody>
      </p:sp>
      <p:pic>
        <p:nvPicPr>
          <p:cNvPr id="6" name="Picture 5"/>
          <p:cNvPicPr>
            <a:picLocks noChangeAspect="1"/>
          </p:cNvPicPr>
          <p:nvPr/>
        </p:nvPicPr>
        <p:blipFill rotWithShape="1">
          <a:blip r:embed="rId2"/>
          <a:srcRect t="1068"/>
          <a:stretch/>
        </p:blipFill>
        <p:spPr>
          <a:xfrm>
            <a:off x="983154" y="1689855"/>
            <a:ext cx="4684734" cy="4667331"/>
          </a:xfrm>
          <a:prstGeom prst="rect">
            <a:avLst/>
          </a:prstGeom>
        </p:spPr>
      </p:pic>
      <p:sp>
        <p:nvSpPr>
          <p:cNvPr id="7"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Yan et al., 2018, </a:t>
            </a:r>
            <a:r>
              <a:rPr lang="en-US" altLang="zh-CN" sz="1200" i="1" dirty="0">
                <a:solidFill>
                  <a:schemeClr val="bg1">
                    <a:lumMod val="50000"/>
                  </a:schemeClr>
                </a:solidFill>
              </a:rPr>
              <a:t>PNAS</a:t>
            </a:r>
            <a:r>
              <a:rPr lang="en-US" altLang="zh-CN" sz="1200" dirty="0">
                <a:solidFill>
                  <a:schemeClr val="bg1">
                    <a:lumMod val="50000"/>
                  </a:schemeClr>
                </a:solidFill>
              </a:rPr>
              <a:t>, https://www.ncbi.nlm.nih.gov/pubmed/29348203</a:t>
            </a:r>
          </a:p>
        </p:txBody>
      </p:sp>
      <p:sp>
        <p:nvSpPr>
          <p:cNvPr id="8" name="TextBox 7"/>
          <p:cNvSpPr txBox="1"/>
          <p:nvPr/>
        </p:nvSpPr>
        <p:spPr>
          <a:xfrm>
            <a:off x="6087414" y="2647249"/>
            <a:ext cx="2339827" cy="2308324"/>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There is a weak, but significant, correlation between virus RNA copies and infectious virus.</a:t>
            </a:r>
          </a:p>
        </p:txBody>
      </p:sp>
    </p:spTree>
    <p:extLst>
      <p:ext uri="{BB962C8B-B14F-4D97-AF65-F5344CB8AC3E}">
        <p14:creationId xmlns:p14="http://schemas.microsoft.com/office/powerpoint/2010/main" val="424791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613694"/>
            <a:ext cx="2668044" cy="5139455"/>
          </a:xfrm>
        </p:spPr>
        <p:txBody>
          <a:bodyPr>
            <a:normAutofit/>
          </a:bodyPr>
          <a:lstStyle/>
          <a:p>
            <a:r>
              <a:rPr lang="en-US" dirty="0"/>
              <a:t>Amount of Flu Virus in Coarse vs. Fine Droplets (Particles) in Exhaled Breath</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17</a:t>
            </a:fld>
            <a:endParaRPr lang="en-US"/>
          </a:p>
        </p:txBody>
      </p:sp>
      <p:pic>
        <p:nvPicPr>
          <p:cNvPr id="7" name="Picture 6"/>
          <p:cNvPicPr>
            <a:picLocks noChangeAspect="1"/>
          </p:cNvPicPr>
          <p:nvPr/>
        </p:nvPicPr>
        <p:blipFill>
          <a:blip r:embed="rId2"/>
          <a:stretch>
            <a:fillRect/>
          </a:stretch>
        </p:blipFill>
        <p:spPr>
          <a:xfrm>
            <a:off x="2768252" y="1"/>
            <a:ext cx="6375748" cy="6366842"/>
          </a:xfrm>
          <a:prstGeom prst="rect">
            <a:avLst/>
          </a:prstGeom>
        </p:spPr>
      </p:pic>
      <p:sp>
        <p:nvSpPr>
          <p:cNvPr id="8" name="TextBox 7"/>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Milton et al., 2013, </a:t>
            </a:r>
            <a:r>
              <a:rPr lang="en-US" sz="1200" i="1" dirty="0" err="1">
                <a:solidFill>
                  <a:schemeClr val="bg1">
                    <a:lumMod val="50000"/>
                  </a:schemeClr>
                </a:solidFill>
                <a:cs typeface="Arial" panose="020B0604020202020204" pitchFamily="34" charset="0"/>
              </a:rPr>
              <a:t>PLoS</a:t>
            </a:r>
            <a:r>
              <a:rPr lang="en-US" sz="1200" i="1" dirty="0">
                <a:solidFill>
                  <a:schemeClr val="bg1">
                    <a:lumMod val="50000"/>
                  </a:schemeClr>
                </a:solidFill>
                <a:cs typeface="Arial" panose="020B0604020202020204" pitchFamily="34" charset="0"/>
              </a:rPr>
              <a:t> Pathogens</a:t>
            </a:r>
            <a:r>
              <a:rPr lang="en-US" sz="1200" dirty="0">
                <a:solidFill>
                  <a:schemeClr val="bg1">
                    <a:lumMod val="50000"/>
                  </a:schemeClr>
                </a:solidFill>
                <a:cs typeface="Arial" panose="020B0604020202020204" pitchFamily="34" charset="0"/>
              </a:rPr>
              <a:t>, https://www.ncbi.nlm.nih.gov/pubmed/23505369</a:t>
            </a:r>
          </a:p>
        </p:txBody>
      </p:sp>
    </p:spTree>
    <p:extLst>
      <p:ext uri="{BB962C8B-B14F-4D97-AF65-F5344CB8AC3E}">
        <p14:creationId xmlns:p14="http://schemas.microsoft.com/office/powerpoint/2010/main" val="353970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 Virus in Droplets (Aerosols)</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18</a:t>
            </a:fld>
            <a:endParaRPr lang="en-US"/>
          </a:p>
        </p:txBody>
      </p:sp>
      <p:pic>
        <p:nvPicPr>
          <p:cNvPr id="8" name="Picture 7"/>
          <p:cNvPicPr>
            <a:picLocks noChangeAspect="1"/>
          </p:cNvPicPr>
          <p:nvPr/>
        </p:nvPicPr>
        <p:blipFill>
          <a:blip r:embed="rId2"/>
          <a:stretch>
            <a:fillRect/>
          </a:stretch>
        </p:blipFill>
        <p:spPr>
          <a:xfrm>
            <a:off x="628650" y="1766539"/>
            <a:ext cx="7724732" cy="4589812"/>
          </a:xfrm>
          <a:prstGeom prst="rect">
            <a:avLst/>
          </a:prstGeom>
        </p:spPr>
      </p:pic>
      <p:sp>
        <p:nvSpPr>
          <p:cNvPr id="3" name="TextBox 2"/>
          <p:cNvSpPr txBox="1"/>
          <p:nvPr/>
        </p:nvSpPr>
        <p:spPr>
          <a:xfrm>
            <a:off x="1640909" y="1736262"/>
            <a:ext cx="2392001" cy="369332"/>
          </a:xfrm>
          <a:prstGeom prst="rect">
            <a:avLst/>
          </a:prstGeom>
          <a:noFill/>
        </p:spPr>
        <p:txBody>
          <a:bodyPr wrap="none" rtlCol="0">
            <a:spAutoFit/>
          </a:bodyPr>
          <a:lstStyle/>
          <a:p>
            <a:r>
              <a:rPr lang="en-US" dirty="0"/>
              <a:t>coarse aerosols &gt; 5 </a:t>
            </a:r>
            <a:r>
              <a:rPr lang="en-US" dirty="0">
                <a:sym typeface="Symbol" panose="05050102010706020507" pitchFamily="18" charset="2"/>
              </a:rPr>
              <a:t>m</a:t>
            </a:r>
            <a:endParaRPr lang="en-US" dirty="0"/>
          </a:p>
        </p:txBody>
      </p:sp>
      <p:sp>
        <p:nvSpPr>
          <p:cNvPr id="7" name="TextBox 6"/>
          <p:cNvSpPr txBox="1"/>
          <p:nvPr/>
        </p:nvSpPr>
        <p:spPr>
          <a:xfrm>
            <a:off x="5751534" y="1766539"/>
            <a:ext cx="2085314" cy="369332"/>
          </a:xfrm>
          <a:prstGeom prst="rect">
            <a:avLst/>
          </a:prstGeom>
          <a:noFill/>
        </p:spPr>
        <p:txBody>
          <a:bodyPr wrap="none" rtlCol="0">
            <a:spAutoFit/>
          </a:bodyPr>
          <a:lstStyle/>
          <a:p>
            <a:r>
              <a:rPr lang="en-US" dirty="0"/>
              <a:t>fine aerosols &lt; 5 </a:t>
            </a:r>
            <a:r>
              <a:rPr lang="en-US" dirty="0">
                <a:sym typeface="Symbol" panose="05050102010706020507" pitchFamily="18" charset="2"/>
              </a:rPr>
              <a:t>m</a:t>
            </a:r>
            <a:endParaRPr lang="en-US" dirty="0"/>
          </a:p>
        </p:txBody>
      </p:sp>
      <p:sp>
        <p:nvSpPr>
          <p:cNvPr id="9" name="TextBox 8"/>
          <p:cNvSpPr txBox="1"/>
          <p:nvPr/>
        </p:nvSpPr>
        <p:spPr>
          <a:xfrm>
            <a:off x="5904742" y="6211669"/>
            <a:ext cx="3163815" cy="646331"/>
          </a:xfrm>
          <a:prstGeom prst="rect">
            <a:avLst/>
          </a:prstGeom>
          <a:noFill/>
        </p:spPr>
        <p:txBody>
          <a:bodyPr wrap="none" rtlCol="0">
            <a:spAutoFit/>
          </a:bodyPr>
          <a:lstStyle/>
          <a:p>
            <a:r>
              <a:rPr lang="en-US" dirty="0"/>
              <a:t>30-min sample</a:t>
            </a:r>
          </a:p>
          <a:p>
            <a:r>
              <a:rPr lang="en-US" dirty="0"/>
              <a:t>recite alphabet at 5, 15, 25  min</a:t>
            </a:r>
          </a:p>
        </p:txBody>
      </p:sp>
      <p:sp>
        <p:nvSpPr>
          <p:cNvPr id="10"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Yan et al., 2018, </a:t>
            </a:r>
            <a:r>
              <a:rPr lang="en-US" altLang="zh-CN" sz="1200" i="1" dirty="0">
                <a:solidFill>
                  <a:schemeClr val="bg1">
                    <a:lumMod val="50000"/>
                  </a:schemeClr>
                </a:solidFill>
              </a:rPr>
              <a:t>PNAS</a:t>
            </a:r>
            <a:r>
              <a:rPr lang="en-US" altLang="zh-CN" sz="1200" dirty="0">
                <a:solidFill>
                  <a:schemeClr val="bg1">
                    <a:lumMod val="50000"/>
                  </a:schemeClr>
                </a:solidFill>
              </a:rPr>
              <a:t>, https://www.ncbi.nlm.nih.gov/pubmed/29348203</a:t>
            </a:r>
          </a:p>
        </p:txBody>
      </p:sp>
    </p:spTree>
    <p:extLst>
      <p:ext uri="{BB962C8B-B14F-4D97-AF65-F5344CB8AC3E}">
        <p14:creationId xmlns:p14="http://schemas.microsoft.com/office/powerpoint/2010/main" val="120376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19</a:t>
            </a:fld>
            <a:endParaRPr lang="en-US"/>
          </a:p>
        </p:txBody>
      </p:sp>
      <p:sp>
        <p:nvSpPr>
          <p:cNvPr id="2" name="Title 1"/>
          <p:cNvSpPr>
            <a:spLocks noGrp="1"/>
          </p:cNvSpPr>
          <p:nvPr>
            <p:ph type="title" idx="4294967295"/>
          </p:nvPr>
        </p:nvSpPr>
        <p:spPr>
          <a:xfrm>
            <a:off x="739035" y="916271"/>
            <a:ext cx="7954028" cy="2419415"/>
          </a:xfrm>
        </p:spPr>
        <p:txBody>
          <a:bodyPr>
            <a:noAutofit/>
          </a:bodyPr>
          <a:lstStyle/>
          <a:p>
            <a:r>
              <a:rPr lang="en-US" dirty="0">
                <a:solidFill>
                  <a:schemeClr val="bg1"/>
                </a:solidFill>
              </a:rPr>
              <a:t>The majority of flu virus (RNA copies) is found in fine (&lt;5 </a:t>
            </a:r>
            <a:r>
              <a:rPr lang="en-US" dirty="0">
                <a:solidFill>
                  <a:schemeClr val="bg1"/>
                </a:solidFill>
                <a:sym typeface="Symbol" panose="05050102010706020507" pitchFamily="18" charset="2"/>
              </a:rPr>
              <a:t>m)</a:t>
            </a:r>
            <a:r>
              <a:rPr lang="en-US" dirty="0">
                <a:solidFill>
                  <a:schemeClr val="bg1"/>
                </a:solidFill>
              </a:rPr>
              <a:t>, rather than coarse (&gt;5 </a:t>
            </a:r>
            <a:r>
              <a:rPr lang="en-US" dirty="0">
                <a:solidFill>
                  <a:schemeClr val="bg1"/>
                </a:solidFill>
                <a:sym typeface="Symbol" panose="05050102010706020507" pitchFamily="18" charset="2"/>
              </a:rPr>
              <a:t>m)</a:t>
            </a:r>
            <a:r>
              <a:rPr lang="en-US" dirty="0">
                <a:solidFill>
                  <a:schemeClr val="bg1"/>
                </a:solidFill>
              </a:rPr>
              <a:t>, droplets/aerosols.</a:t>
            </a:r>
          </a:p>
        </p:txBody>
      </p:sp>
      <p:sp>
        <p:nvSpPr>
          <p:cNvPr id="6" name="Title 1"/>
          <p:cNvSpPr txBox="1">
            <a:spLocks/>
          </p:cNvSpPr>
          <p:nvPr/>
        </p:nvSpPr>
        <p:spPr>
          <a:xfrm>
            <a:off x="739035" y="3698941"/>
            <a:ext cx="7954028" cy="2177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How do these droplets move around the indoor environment?</a:t>
            </a:r>
          </a:p>
        </p:txBody>
      </p:sp>
    </p:spTree>
    <p:extLst>
      <p:ext uri="{BB962C8B-B14F-4D97-AF65-F5344CB8AC3E}">
        <p14:creationId xmlns:p14="http://schemas.microsoft.com/office/powerpoint/2010/main" val="82296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53626" cy="6858000"/>
          </a:xfrm>
          <a:prstGeom prst="rect">
            <a:avLst/>
          </a:prstGeom>
          <a:blipFill dpi="0" rotWithShape="1">
            <a:blip r:embed="rId2">
              <a:alphaModFix amt="19000"/>
            </a:blip>
            <a:srcRect/>
            <a:stretch>
              <a:fillRect r="-1445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Topics</a:t>
            </a:r>
          </a:p>
        </p:txBody>
      </p:sp>
      <p:sp>
        <p:nvSpPr>
          <p:cNvPr id="5" name="Content Placeholder 4"/>
          <p:cNvSpPr>
            <a:spLocks noGrp="1"/>
          </p:cNvSpPr>
          <p:nvPr>
            <p:ph idx="1"/>
          </p:nvPr>
        </p:nvSpPr>
        <p:spPr/>
        <p:txBody>
          <a:bodyPr/>
          <a:lstStyle/>
          <a:p>
            <a:pPr marL="514350" indent="-514350">
              <a:buFont typeface="+mj-lt"/>
              <a:buAutoNum type="arabicPeriod"/>
            </a:pPr>
            <a:r>
              <a:rPr lang="en-US" dirty="0"/>
              <a:t>Respiratory viruses</a:t>
            </a:r>
          </a:p>
          <a:p>
            <a:pPr marL="514350" indent="-514350">
              <a:buFont typeface="+mj-lt"/>
              <a:buAutoNum type="arabicPeriod"/>
            </a:pPr>
            <a:r>
              <a:rPr lang="en-US" dirty="0"/>
              <a:t>Transmission modes</a:t>
            </a:r>
          </a:p>
          <a:p>
            <a:pPr marL="514350" indent="-514350">
              <a:buFont typeface="+mj-lt"/>
              <a:buAutoNum type="arabicPeriod"/>
            </a:pPr>
            <a:r>
              <a:rPr lang="en-US" dirty="0"/>
              <a:t>Size distributions and evaporation</a:t>
            </a:r>
          </a:p>
          <a:p>
            <a:pPr marL="514350" indent="-514350">
              <a:buFont typeface="+mj-lt"/>
              <a:buAutoNum type="arabicPeriod"/>
            </a:pPr>
            <a:r>
              <a:rPr lang="en-US" dirty="0"/>
              <a:t>Virus aerosol dynamics</a:t>
            </a:r>
          </a:p>
          <a:p>
            <a:pPr marL="514350" indent="-514350">
              <a:buFont typeface="+mj-lt"/>
              <a:buAutoNum type="arabicPeriod"/>
            </a:pPr>
            <a:r>
              <a:rPr lang="en-US" dirty="0"/>
              <a:t>Impact of temperature and humidity</a:t>
            </a:r>
          </a:p>
          <a:p>
            <a:pPr marL="514350" indent="-514350">
              <a:buFont typeface="+mj-lt"/>
              <a:buAutoNum type="arabicPeriod"/>
            </a:pPr>
            <a:r>
              <a:rPr lang="en-US" dirty="0"/>
              <a:t>Masks</a:t>
            </a:r>
          </a:p>
          <a:p>
            <a:pPr marL="514350" indent="-514350">
              <a:buFont typeface="+mj-lt"/>
              <a:buAutoNum type="arabicPeriod"/>
            </a:pPr>
            <a:r>
              <a:rPr lang="en-US" dirty="0"/>
              <a:t>SARS-CoV-2</a:t>
            </a:r>
          </a:p>
        </p:txBody>
      </p:sp>
      <p:sp>
        <p:nvSpPr>
          <p:cNvPr id="6" name="Footer Placeholder 5"/>
          <p:cNvSpPr>
            <a:spLocks noGrp="1"/>
          </p:cNvSpPr>
          <p:nvPr>
            <p:ph type="ftr" sz="quarter" idx="11"/>
          </p:nvPr>
        </p:nvSpPr>
        <p:spPr/>
        <p:txBody>
          <a:bodyPr/>
          <a:lstStyle/>
          <a:p>
            <a:r>
              <a:rPr lang="en-US" dirty="0"/>
              <a:t>Linsey Marr, Virginia Tech, March 2020</a:t>
            </a:r>
          </a:p>
        </p:txBody>
      </p:sp>
      <p:sp>
        <p:nvSpPr>
          <p:cNvPr id="11" name="Text Box 5"/>
          <p:cNvSpPr txBox="1">
            <a:spLocks noChangeArrowheads="1"/>
          </p:cNvSpPr>
          <p:nvPr/>
        </p:nvSpPr>
        <p:spPr bwMode="auto">
          <a:xfrm>
            <a:off x="65412" y="6575895"/>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https://phil.cdc.gov/Details.aspx?pid=11160</a:t>
            </a:r>
          </a:p>
        </p:txBody>
      </p:sp>
      <p:sp>
        <p:nvSpPr>
          <p:cNvPr id="13" name="Slide Number Placeholder 12"/>
          <p:cNvSpPr>
            <a:spLocks noGrp="1"/>
          </p:cNvSpPr>
          <p:nvPr>
            <p:ph type="sldNum" sz="quarter" idx="12"/>
          </p:nvPr>
        </p:nvSpPr>
        <p:spPr/>
        <p:txBody>
          <a:bodyPr/>
          <a:lstStyle/>
          <a:p>
            <a:fld id="{6AEDFF68-3D12-46F9-A371-95D68DC1FAD3}" type="slidenum">
              <a:rPr lang="en-US" smtClean="0"/>
              <a:t>2</a:t>
            </a:fld>
            <a:endParaRPr lang="en-US"/>
          </a:p>
        </p:txBody>
      </p:sp>
    </p:spTree>
    <p:extLst>
      <p:ext uri="{BB962C8B-B14F-4D97-AF65-F5344CB8AC3E}">
        <p14:creationId xmlns:p14="http://schemas.microsoft.com/office/powerpoint/2010/main" val="3949974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Settling Velocity and Time</a:t>
            </a:r>
          </a:p>
        </p:txBody>
      </p:sp>
      <p:sp>
        <p:nvSpPr>
          <p:cNvPr id="12" name="Content Placeholder 11"/>
          <p:cNvSpPr>
            <a:spLocks noGrp="1"/>
          </p:cNvSpPr>
          <p:nvPr>
            <p:ph idx="1"/>
          </p:nvPr>
        </p:nvSpPr>
        <p:spPr/>
        <p:txBody>
          <a:bodyPr/>
          <a:lstStyle/>
          <a:p>
            <a:endParaRPr lang="en-US"/>
          </a:p>
        </p:txBody>
      </p:sp>
      <p:pic>
        <p:nvPicPr>
          <p:cNvPr id="24" name="Picture 23"/>
          <p:cNvPicPr>
            <a:picLocks noChangeAspect="1"/>
          </p:cNvPicPr>
          <p:nvPr/>
        </p:nvPicPr>
        <p:blipFill>
          <a:blip r:embed="rId2"/>
          <a:stretch>
            <a:fillRect/>
          </a:stretch>
        </p:blipFill>
        <p:spPr>
          <a:xfrm>
            <a:off x="208664" y="1371960"/>
            <a:ext cx="8593813" cy="5156290"/>
          </a:xfrm>
          <a:prstGeom prst="rect">
            <a:avLst/>
          </a:prstGeom>
        </p:spPr>
      </p:pic>
      <p:sp>
        <p:nvSpPr>
          <p:cNvPr id="20" name="TextBox 19"/>
          <p:cNvSpPr txBox="1"/>
          <p:nvPr/>
        </p:nvSpPr>
        <p:spPr>
          <a:xfrm>
            <a:off x="3090134" y="3285043"/>
            <a:ext cx="5712343" cy="830997"/>
          </a:xfrm>
          <a:prstGeom prst="rect">
            <a:avLst/>
          </a:prstGeom>
          <a:noFill/>
        </p:spPr>
        <p:txBody>
          <a:bodyPr wrap="square" rtlCol="0">
            <a:spAutoFit/>
          </a:bodyPr>
          <a:lstStyle/>
          <a:p>
            <a:r>
              <a:rPr lang="en-US" sz="2400" dirty="0">
                <a:solidFill>
                  <a:schemeClr val="bg1">
                    <a:lumMod val="50000"/>
                  </a:schemeClr>
                </a:solidFill>
              </a:rPr>
              <a:t>Droplets smaller than 10 </a:t>
            </a:r>
            <a:r>
              <a:rPr lang="en-US" sz="2400" dirty="0">
                <a:solidFill>
                  <a:schemeClr val="bg1">
                    <a:lumMod val="50000"/>
                  </a:schemeClr>
                </a:solidFill>
                <a:sym typeface="Symbol" panose="05050102010706020507" pitchFamily="18" charset="2"/>
              </a:rPr>
              <a:t>m can remain suspended for many minutes</a:t>
            </a:r>
            <a:endParaRPr lang="en-US" sz="2400" dirty="0">
              <a:solidFill>
                <a:schemeClr val="bg1">
                  <a:lumMod val="50000"/>
                </a:schemeClr>
              </a:solidFill>
            </a:endParaRPr>
          </a:p>
        </p:txBody>
      </p:sp>
      <p:cxnSp>
        <p:nvCxnSpPr>
          <p:cNvPr id="22" name="Straight Arrow Connector 21"/>
          <p:cNvCxnSpPr/>
          <p:nvPr/>
        </p:nvCxnSpPr>
        <p:spPr>
          <a:xfrm flipH="1">
            <a:off x="2605024" y="3740587"/>
            <a:ext cx="473100" cy="644126"/>
          </a:xfrm>
          <a:prstGeom prst="straightConnector1">
            <a:avLst/>
          </a:prstGeom>
          <a:ln>
            <a:solidFill>
              <a:schemeClr val="bg1">
                <a:lumMod val="50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20</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954696" y="1973263"/>
                <a:ext cx="3845476" cy="808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𝑠𝑒𝑡𝑡𝑖𝑛𝑔</m:t>
                      </m:r>
                      <m:r>
                        <a:rPr lang="en-US" sz="2400" b="0" i="1" smtClean="0">
                          <a:latin typeface="Cambria Math" panose="02040503050406030204" pitchFamily="18" charset="0"/>
                        </a:rPr>
                        <m:t> </m:t>
                      </m:r>
                      <m:r>
                        <a:rPr lang="en-US" sz="2400" b="0" i="1" smtClean="0">
                          <a:latin typeface="Cambria Math" panose="02040503050406030204" pitchFamily="18" charset="0"/>
                        </a:rPr>
                        <m:t>𝑣𝑒𝑙𝑜𝑐𝑖𝑡𝑦</m:t>
                      </m:r>
                      <m:r>
                        <a:rPr lang="en-US" sz="2400" b="0" i="1" smtClean="0">
                          <a:latin typeface="Cambria Math" panose="02040503050406030204" pitchFamily="18" charset="0"/>
                        </a:rPr>
                        <m:t> </m:t>
                      </m:r>
                      <m:r>
                        <a:rPr lang="en-US" sz="2400" b="0" i="1" smtClean="0">
                          <a:latin typeface="Cambria Math" panose="02040503050406030204" pitchFamily="18" charset="0"/>
                        </a:rPr>
                        <m:t>𝑣</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𝑔</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𝐷</m:t>
                              </m:r>
                            </m:e>
                            <m:sub>
                              <m:r>
                                <a:rPr lang="en-US" sz="2400" b="0" i="1" smtClean="0">
                                  <a:latin typeface="Cambria Math" panose="02040503050406030204" pitchFamily="18" charset="0"/>
                                </a:rPr>
                                <m:t>𝑝</m:t>
                              </m:r>
                            </m:sub>
                            <m:sup>
                              <m:r>
                                <a:rPr lang="en-US" sz="2400" b="0" i="1" smtClean="0">
                                  <a:latin typeface="Cambria Math" panose="02040503050406030204" pitchFamily="18" charset="0"/>
                                </a:rPr>
                                <m:t>2</m:t>
                              </m:r>
                            </m:sup>
                          </m:sSub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𝑝</m:t>
                              </m:r>
                            </m:sub>
                          </m:sSub>
                        </m:num>
                        <m:den>
                          <m:r>
                            <a:rPr lang="en-US" sz="2400" b="0" i="1" smtClean="0">
                              <a:latin typeface="Cambria Math" panose="02040503050406030204" pitchFamily="18" charset="0"/>
                            </a:rPr>
                            <m:t>18</m:t>
                          </m:r>
                          <m:r>
                            <a:rPr lang="en-US" sz="2400" b="0" i="1" smtClean="0">
                              <a:latin typeface="Cambria Math" panose="02040503050406030204" pitchFamily="18" charset="0"/>
                              <a:ea typeface="Cambria Math" panose="02040503050406030204" pitchFamily="18" charset="0"/>
                            </a:rPr>
                            <m:t>𝜇</m:t>
                          </m:r>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954696" y="1973263"/>
                <a:ext cx="3845476" cy="808363"/>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4924446" y="1198992"/>
            <a:ext cx="1799980" cy="440868"/>
          </a:xfrm>
          <a:prstGeom prst="rect">
            <a:avLst/>
          </a:prstGeom>
          <a:noFill/>
        </p:spPr>
        <p:txBody>
          <a:bodyPr wrap="none" rtlCol="0">
            <a:spAutoFit/>
          </a:bodyPr>
          <a:lstStyle/>
          <a:p>
            <a:r>
              <a:rPr lang="en-US" dirty="0">
                <a:solidFill>
                  <a:schemeClr val="accent1"/>
                </a:solidFill>
              </a:rPr>
              <a:t>particle diameter</a:t>
            </a:r>
          </a:p>
        </p:txBody>
      </p:sp>
      <p:cxnSp>
        <p:nvCxnSpPr>
          <p:cNvPr id="8" name="Straight Arrow Connector 7"/>
          <p:cNvCxnSpPr/>
          <p:nvPr/>
        </p:nvCxnSpPr>
        <p:spPr>
          <a:xfrm>
            <a:off x="6188737" y="1587014"/>
            <a:ext cx="0" cy="38624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115050" y="1397282"/>
            <a:ext cx="1844105" cy="586813"/>
            <a:chOff x="6902348" y="409720"/>
            <a:chExt cx="1844105" cy="737324"/>
          </a:xfrm>
        </p:grpSpPr>
        <p:sp>
          <p:nvSpPr>
            <p:cNvPr id="18" name="TextBox 17"/>
            <p:cNvSpPr txBox="1"/>
            <p:nvPr/>
          </p:nvSpPr>
          <p:spPr>
            <a:xfrm>
              <a:off x="6902348" y="409720"/>
              <a:ext cx="1844105" cy="464061"/>
            </a:xfrm>
            <a:prstGeom prst="rect">
              <a:avLst/>
            </a:prstGeom>
            <a:noFill/>
          </p:spPr>
          <p:txBody>
            <a:bodyPr wrap="square" rtlCol="0">
              <a:spAutoFit/>
            </a:bodyPr>
            <a:lstStyle/>
            <a:p>
              <a:pPr algn="ctr"/>
              <a:r>
                <a:rPr lang="en-US" dirty="0">
                  <a:solidFill>
                    <a:schemeClr val="accent1"/>
                  </a:solidFill>
                </a:rPr>
                <a:t>particle density</a:t>
              </a:r>
            </a:p>
          </p:txBody>
        </p:sp>
        <p:cxnSp>
          <p:nvCxnSpPr>
            <p:cNvPr id="19" name="Straight Arrow Connector 18"/>
            <p:cNvCxnSpPr/>
            <p:nvPr/>
          </p:nvCxnSpPr>
          <p:spPr>
            <a:xfrm>
              <a:off x="7402564" y="823632"/>
              <a:ext cx="0" cy="32341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flipV="1">
            <a:off x="6545632" y="2781627"/>
            <a:ext cx="0" cy="22462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43814" y="2931978"/>
            <a:ext cx="2361224" cy="369332"/>
          </a:xfrm>
          <a:prstGeom prst="rect">
            <a:avLst/>
          </a:prstGeom>
          <a:noFill/>
        </p:spPr>
        <p:txBody>
          <a:bodyPr wrap="none" rtlCol="0">
            <a:spAutoFit/>
          </a:bodyPr>
          <a:lstStyle/>
          <a:p>
            <a:r>
              <a:rPr lang="en-US" dirty="0">
                <a:solidFill>
                  <a:schemeClr val="accent1"/>
                </a:solidFill>
              </a:rPr>
              <a:t>dynamic viscosity of air</a:t>
            </a:r>
          </a:p>
        </p:txBody>
      </p:sp>
    </p:spTree>
    <p:extLst>
      <p:ext uri="{BB962C8B-B14F-4D97-AF65-F5344CB8AC3E}">
        <p14:creationId xmlns:p14="http://schemas.microsoft.com/office/powerpoint/2010/main" val="2491387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1364310722"/>
              </p:ext>
            </p:extLst>
          </p:nvPr>
        </p:nvGraphicFramePr>
        <p:xfrm>
          <a:off x="344915" y="1909664"/>
          <a:ext cx="8211256" cy="4463769"/>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normAutofit/>
          </a:bodyPr>
          <a:lstStyle/>
          <a:p>
            <a:r>
              <a:rPr lang="en-US" dirty="0"/>
              <a:t>Humidity Controls Final Size</a:t>
            </a:r>
          </a:p>
        </p:txBody>
      </p:sp>
      <p:graphicFrame>
        <p:nvGraphicFramePr>
          <p:cNvPr id="14" name="Object 13"/>
          <p:cNvGraphicFramePr>
            <a:graphicFrameLocks noChangeAspect="1"/>
          </p:cNvGraphicFramePr>
          <p:nvPr>
            <p:extLst>
              <p:ext uri="{D42A27DB-BD31-4B8C-83A1-F6EECF244321}">
                <p14:modId xmlns:p14="http://schemas.microsoft.com/office/powerpoint/2010/main" val="46549886"/>
              </p:ext>
            </p:extLst>
          </p:nvPr>
        </p:nvGraphicFramePr>
        <p:xfrm>
          <a:off x="2910713" y="4938538"/>
          <a:ext cx="5057775" cy="776287"/>
        </p:xfrm>
        <a:graphic>
          <a:graphicData uri="http://schemas.openxmlformats.org/presentationml/2006/ole">
            <mc:AlternateContent xmlns:mc="http://schemas.openxmlformats.org/markup-compatibility/2006">
              <mc:Choice xmlns:v="urn:schemas-microsoft-com:vml" Requires="v">
                <p:oleObj spid="_x0000_s2148" name="Equation" r:id="rId5" imgW="2412720" imgH="431640" progId="Equation.3">
                  <p:embed/>
                </p:oleObj>
              </mc:Choice>
              <mc:Fallback>
                <p:oleObj name="Equation" r:id="rId5" imgW="2412720" imgH="431640" progId="Equation.3">
                  <p:embed/>
                  <p:pic>
                    <p:nvPicPr>
                      <p:cNvPr id="14" name="Object 13"/>
                      <p:cNvPicPr>
                        <a:picLocks noChangeAspect="1" noChangeArrowheads="1"/>
                      </p:cNvPicPr>
                      <p:nvPr/>
                    </p:nvPicPr>
                    <p:blipFill>
                      <a:blip r:embed="rId6"/>
                      <a:srcRect/>
                      <a:stretch>
                        <a:fillRect/>
                      </a:stretch>
                    </p:blipFill>
                    <p:spPr bwMode="auto">
                      <a:xfrm>
                        <a:off x="2910713" y="4938538"/>
                        <a:ext cx="5057775" cy="776287"/>
                      </a:xfrm>
                      <a:prstGeom prst="rect">
                        <a:avLst/>
                      </a:prstGeom>
                      <a:solidFill>
                        <a:sysClr val="window" lastClr="FFFFFF"/>
                      </a:solidFill>
                    </p:spPr>
                  </p:pic>
                </p:oleObj>
              </mc:Fallback>
            </mc:AlternateContent>
          </a:graphicData>
        </a:graphic>
      </p:graphicFrame>
      <p:sp>
        <p:nvSpPr>
          <p:cNvPr id="16" name="Oval 15"/>
          <p:cNvSpPr/>
          <p:nvPr/>
        </p:nvSpPr>
        <p:spPr>
          <a:xfrm>
            <a:off x="7974197" y="1018056"/>
            <a:ext cx="990600" cy="990600"/>
          </a:xfrm>
          <a:prstGeom prst="ellipse">
            <a:avLst/>
          </a:prstGeom>
          <a:gradFill flip="none" rotWithShape="1">
            <a:gsLst>
              <a:gs pos="0">
                <a:srgbClr val="1B587C">
                  <a:lumMod val="20000"/>
                  <a:lumOff val="80000"/>
                </a:srgbClr>
              </a:gs>
              <a:gs pos="100000">
                <a:srgbClr val="1B587C">
                  <a:lumMod val="60000"/>
                  <a:lumOff val="40000"/>
                </a:srgbClr>
              </a:gs>
            </a:gsLst>
            <a:path path="circle">
              <a:fillToRect l="50000" t="50000" r="50000" b="50000"/>
            </a:path>
            <a:tileRect/>
          </a:gra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18" name="TextBox 17"/>
          <p:cNvSpPr txBox="1"/>
          <p:nvPr/>
        </p:nvSpPr>
        <p:spPr>
          <a:xfrm>
            <a:off x="8085105" y="2037270"/>
            <a:ext cx="987771" cy="461665"/>
          </a:xfrm>
          <a:prstGeom prst="rect">
            <a:avLst/>
          </a:prstGeom>
          <a:noFill/>
        </p:spPr>
        <p:txBody>
          <a:bodyPr wrap="none" rtlCol="0">
            <a:spAutoFit/>
          </a:bodyPr>
          <a:lstStyle/>
          <a:p>
            <a:r>
              <a:rPr lang="en-US" sz="2400" dirty="0">
                <a:solidFill>
                  <a:srgbClr val="1B587C">
                    <a:lumMod val="60000"/>
                    <a:lumOff val="40000"/>
                  </a:srgbClr>
                </a:solidFill>
              </a:rPr>
              <a:t>10 </a:t>
            </a:r>
            <a:r>
              <a:rPr lang="en-US" sz="2400" dirty="0">
                <a:solidFill>
                  <a:srgbClr val="1B587C">
                    <a:lumMod val="60000"/>
                    <a:lumOff val="40000"/>
                  </a:srgbClr>
                </a:solidFill>
                <a:latin typeface="Symbol" panose="05050102010706020507" pitchFamily="18" charset="2"/>
              </a:rPr>
              <a:t>m</a:t>
            </a:r>
            <a:r>
              <a:rPr lang="en-US" sz="2400" dirty="0">
                <a:solidFill>
                  <a:srgbClr val="1B587C">
                    <a:lumMod val="60000"/>
                    <a:lumOff val="40000"/>
                  </a:srgbClr>
                </a:solidFill>
              </a:rPr>
              <a:t>m</a:t>
            </a:r>
          </a:p>
        </p:txBody>
      </p:sp>
      <p:sp>
        <p:nvSpPr>
          <p:cNvPr id="19" name="TextBox 18"/>
          <p:cNvSpPr txBox="1"/>
          <p:nvPr/>
        </p:nvSpPr>
        <p:spPr>
          <a:xfrm rot="20253891">
            <a:off x="4102313" y="2194688"/>
            <a:ext cx="2125025" cy="461665"/>
          </a:xfrm>
          <a:prstGeom prst="rect">
            <a:avLst/>
          </a:prstGeom>
          <a:noFill/>
        </p:spPr>
        <p:txBody>
          <a:bodyPr wrap="square" rtlCol="0">
            <a:spAutoFit/>
          </a:bodyPr>
          <a:lstStyle/>
          <a:p>
            <a:r>
              <a:rPr lang="en-US" sz="2400" dirty="0">
                <a:solidFill>
                  <a:prstClr val="black"/>
                </a:solidFill>
                <a:latin typeface="Calibri" panose="020F0502020204030204" pitchFamily="34" charset="0"/>
                <a:cs typeface="Calibri" panose="020F0502020204030204" pitchFamily="34" charset="0"/>
              </a:rPr>
              <a:t>evaporation</a:t>
            </a:r>
          </a:p>
        </p:txBody>
      </p:sp>
      <p:sp>
        <p:nvSpPr>
          <p:cNvPr id="20" name="Oval 19"/>
          <p:cNvSpPr/>
          <p:nvPr/>
        </p:nvSpPr>
        <p:spPr>
          <a:xfrm>
            <a:off x="1915094" y="3752741"/>
            <a:ext cx="558135" cy="558135"/>
          </a:xfrm>
          <a:prstGeom prst="ellipse">
            <a:avLst/>
          </a:prstGeom>
          <a:gradFill flip="none" rotWithShape="1">
            <a:gsLst>
              <a:gs pos="0">
                <a:srgbClr val="1B587C">
                  <a:lumMod val="20000"/>
                  <a:lumOff val="80000"/>
                </a:srgbClr>
              </a:gs>
              <a:gs pos="100000">
                <a:srgbClr val="1B587C">
                  <a:lumMod val="60000"/>
                  <a:lumOff val="40000"/>
                </a:srgbClr>
              </a:gs>
            </a:gsLst>
            <a:path path="circle">
              <a:fillToRect l="50000" t="50000" r="50000" b="50000"/>
            </a:path>
            <a:tileRect/>
          </a:gradFill>
          <a:ln w="952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21" name="Right Arrow 20"/>
          <p:cNvSpPr/>
          <p:nvPr/>
        </p:nvSpPr>
        <p:spPr>
          <a:xfrm rot="9479277">
            <a:off x="2517227" y="2489131"/>
            <a:ext cx="5606202" cy="633778"/>
          </a:xfrm>
          <a:prstGeom prst="rightArrow">
            <a:avLst/>
          </a:prstGeom>
          <a:solidFill>
            <a:srgbClr val="FFFF00"/>
          </a:solidFill>
          <a:ln w="9525" cap="flat" cmpd="sng" algn="ctr">
            <a:solidFill>
              <a:sysClr val="windowText" lastClr="000000">
                <a:shade val="95000"/>
                <a:satMod val="105000"/>
              </a:sys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22" name="TextBox 21"/>
          <p:cNvSpPr txBox="1"/>
          <p:nvPr/>
        </p:nvSpPr>
        <p:spPr>
          <a:xfrm>
            <a:off x="1745456" y="4320580"/>
            <a:ext cx="832279" cy="461665"/>
          </a:xfrm>
          <a:prstGeom prst="rect">
            <a:avLst/>
          </a:prstGeom>
          <a:noFill/>
        </p:spPr>
        <p:txBody>
          <a:bodyPr wrap="none" rtlCol="0">
            <a:spAutoFit/>
          </a:bodyPr>
          <a:lstStyle/>
          <a:p>
            <a:r>
              <a:rPr lang="en-US" sz="2400" dirty="0">
                <a:solidFill>
                  <a:srgbClr val="1B587C">
                    <a:lumMod val="60000"/>
                    <a:lumOff val="40000"/>
                  </a:srgbClr>
                </a:solidFill>
              </a:rPr>
              <a:t>4 </a:t>
            </a:r>
            <a:r>
              <a:rPr lang="en-US" sz="2400" dirty="0">
                <a:solidFill>
                  <a:srgbClr val="1B587C">
                    <a:lumMod val="60000"/>
                    <a:lumOff val="40000"/>
                  </a:srgbClr>
                </a:solidFill>
                <a:latin typeface="Symbol" panose="05050102010706020507" pitchFamily="18" charset="2"/>
              </a:rPr>
              <a:t>m</a:t>
            </a:r>
            <a:r>
              <a:rPr lang="en-US" sz="2400" dirty="0">
                <a:solidFill>
                  <a:srgbClr val="1B587C">
                    <a:lumMod val="60000"/>
                    <a:lumOff val="40000"/>
                  </a:srgbClr>
                </a:solidFill>
              </a:rPr>
              <a:t>m</a:t>
            </a:r>
          </a:p>
        </p:txBody>
      </p:sp>
      <p:sp>
        <p:nvSpPr>
          <p:cNvPr id="2" name="Oval 1"/>
          <p:cNvSpPr/>
          <p:nvPr/>
        </p:nvSpPr>
        <p:spPr>
          <a:xfrm>
            <a:off x="8054589" y="2046342"/>
            <a:ext cx="130628" cy="1306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10107" y="4051649"/>
            <a:ext cx="130628" cy="1306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602788" y="4255266"/>
            <a:ext cx="130628" cy="1306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21</a:t>
            </a:fld>
            <a:endParaRPr lang="en-US"/>
          </a:p>
        </p:txBody>
      </p:sp>
      <p:sp>
        <p:nvSpPr>
          <p:cNvPr id="25" name="TextBox 24"/>
          <p:cNvSpPr txBox="1"/>
          <p:nvPr/>
        </p:nvSpPr>
        <p:spPr>
          <a:xfrm>
            <a:off x="2850844" y="4409888"/>
            <a:ext cx="4674561" cy="646331"/>
          </a:xfrm>
          <a:prstGeom prst="rect">
            <a:avLst/>
          </a:prstGeom>
          <a:noFill/>
        </p:spPr>
        <p:txBody>
          <a:bodyPr wrap="square" rtlCol="0">
            <a:spAutoFit/>
          </a:bodyPr>
          <a:lstStyle/>
          <a:p>
            <a:r>
              <a:rPr lang="en-US" dirty="0">
                <a:solidFill>
                  <a:schemeClr val="bg1">
                    <a:lumMod val="50000"/>
                  </a:schemeClr>
                </a:solidFill>
              </a:rPr>
              <a:t>Kohler equation applied to a droplet containing physiological levels of NaCl and protein</a:t>
            </a:r>
          </a:p>
        </p:txBody>
      </p:sp>
      <p:sp>
        <p:nvSpPr>
          <p:cNvPr id="17" name="TextBox 16">
            <a:extLst>
              <a:ext uri="{FF2B5EF4-FFF2-40B4-BE49-F238E27FC236}">
                <a16:creationId xmlns:a16="http://schemas.microsoft.com/office/drawing/2014/main" id="{9935C8E9-117F-4EB9-94A7-461360CBDB10}"/>
              </a:ext>
            </a:extLst>
          </p:cNvPr>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Mikhailov, 2004, </a:t>
            </a:r>
            <a:r>
              <a:rPr lang="en-US" sz="1200" i="1" dirty="0">
                <a:solidFill>
                  <a:schemeClr val="bg1">
                    <a:lumMod val="50000"/>
                  </a:schemeClr>
                </a:solidFill>
                <a:cs typeface="Arial" panose="020B0604020202020204" pitchFamily="34" charset="0"/>
              </a:rPr>
              <a:t>Atmos. Chem. Phys.</a:t>
            </a:r>
            <a:r>
              <a:rPr lang="en-US" sz="1200" dirty="0">
                <a:solidFill>
                  <a:schemeClr val="bg1">
                    <a:lumMod val="50000"/>
                  </a:schemeClr>
                </a:solidFill>
                <a:cs typeface="Arial" panose="020B0604020202020204" pitchFamily="34" charset="0"/>
              </a:rPr>
              <a:t>, https://www.atmos-chem-phys.net/4/323/2004/</a:t>
            </a:r>
          </a:p>
        </p:txBody>
      </p:sp>
    </p:spTree>
    <p:extLst>
      <p:ext uri="{BB962C8B-B14F-4D97-AF65-F5344CB8AC3E}">
        <p14:creationId xmlns:p14="http://schemas.microsoft.com/office/powerpoint/2010/main" val="30577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animBg="1"/>
      <p:bldP spid="21" grpId="0" animBg="1"/>
      <p:bldP spid="22" grpId="0"/>
      <p:bldP spid="2" grpId="0" animBg="1"/>
      <p:bldP spid="24"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1"/>
          <p:cNvSpPr>
            <a:spLocks noGrp="1"/>
          </p:cNvSpPr>
          <p:nvPr>
            <p:ph idx="1"/>
          </p:nvPr>
        </p:nvSpPr>
        <p:spPr>
          <a:xfrm>
            <a:off x="457200" y="1481328"/>
            <a:ext cx="8229600" cy="4956794"/>
          </a:xfrm>
        </p:spPr>
        <p:txBody>
          <a:bodyPr>
            <a:normAutofit fontScale="85000" lnSpcReduction="20000"/>
          </a:bodyPr>
          <a:lstStyle/>
          <a:p>
            <a:endParaRPr lang="en-US" dirty="0"/>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r>
              <a:rPr lang="en-US" dirty="0"/>
              <a:t>Settling velocity </a:t>
            </a:r>
            <a:r>
              <a:rPr lang="en-US" i="1" dirty="0"/>
              <a:t>v</a:t>
            </a:r>
            <a:r>
              <a:rPr lang="en-US" dirty="0"/>
              <a:t> depends on diameter </a:t>
            </a:r>
            <a:r>
              <a:rPr lang="en-US" i="1" dirty="0"/>
              <a:t>d</a:t>
            </a:r>
          </a:p>
          <a:p>
            <a:r>
              <a:rPr lang="en-US" dirty="0"/>
              <a:t>Diameter depends on RH</a:t>
            </a:r>
          </a:p>
          <a:p>
            <a:r>
              <a:rPr lang="en-US" dirty="0"/>
              <a:t>Inactivation rate </a:t>
            </a:r>
            <a:r>
              <a:rPr lang="en-US" i="1" dirty="0"/>
              <a:t>k</a:t>
            </a:r>
            <a:r>
              <a:rPr lang="en-US" dirty="0"/>
              <a:t> depends on RH</a:t>
            </a:r>
          </a:p>
        </p:txBody>
      </p:sp>
      <p:sp>
        <p:nvSpPr>
          <p:cNvPr id="2" name="Title 1"/>
          <p:cNvSpPr>
            <a:spLocks noGrp="1"/>
          </p:cNvSpPr>
          <p:nvPr>
            <p:ph type="title"/>
          </p:nvPr>
        </p:nvSpPr>
        <p:spPr/>
        <p:txBody>
          <a:bodyPr>
            <a:normAutofit/>
          </a:bodyPr>
          <a:lstStyle/>
          <a:p>
            <a:r>
              <a:rPr lang="en-US" dirty="0"/>
              <a:t>Virus Dynamics in Indoor Air</a:t>
            </a:r>
          </a:p>
        </p:txBody>
      </p:sp>
      <p:graphicFrame>
        <p:nvGraphicFramePr>
          <p:cNvPr id="28" name="Object 2"/>
          <p:cNvGraphicFramePr>
            <a:graphicFrameLocks noChangeAspect="1"/>
          </p:cNvGraphicFramePr>
          <p:nvPr>
            <p:extLst>
              <p:ext uri="{D42A27DB-BD31-4B8C-83A1-F6EECF244321}">
                <p14:modId xmlns:p14="http://schemas.microsoft.com/office/powerpoint/2010/main" val="2685030815"/>
              </p:ext>
            </p:extLst>
          </p:nvPr>
        </p:nvGraphicFramePr>
        <p:xfrm>
          <a:off x="4306888" y="2592388"/>
          <a:ext cx="3800475" cy="1025525"/>
        </p:xfrm>
        <a:graphic>
          <a:graphicData uri="http://schemas.openxmlformats.org/presentationml/2006/ole">
            <mc:AlternateContent xmlns:mc="http://schemas.openxmlformats.org/markup-compatibility/2006">
              <mc:Choice xmlns:v="urn:schemas-microsoft-com:vml" Requires="v">
                <p:oleObj spid="_x0000_s1123" name="Equation" r:id="rId4" imgW="1473120" imgH="393480" progId="Equation.3">
                  <p:embed/>
                </p:oleObj>
              </mc:Choice>
              <mc:Fallback>
                <p:oleObj name="Equation" r:id="rId4" imgW="1473120" imgH="393480" progId="Equation.3">
                  <p:embed/>
                  <p:pic>
                    <p:nvPicPr>
                      <p:cNvPr id="28" name="Object 2"/>
                      <p:cNvPicPr>
                        <a:picLocks noChangeAspect="1" noChangeArrowheads="1"/>
                      </p:cNvPicPr>
                      <p:nvPr/>
                    </p:nvPicPr>
                    <p:blipFill>
                      <a:blip r:embed="rId5"/>
                      <a:srcRect/>
                      <a:stretch>
                        <a:fillRect/>
                      </a:stretch>
                    </p:blipFill>
                    <p:spPr bwMode="auto">
                      <a:xfrm>
                        <a:off x="4306888" y="2592388"/>
                        <a:ext cx="3800475" cy="102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rot="18900000">
            <a:off x="5879782" y="2025293"/>
            <a:ext cx="1179481" cy="369332"/>
          </a:xfrm>
          <a:prstGeom prst="rect">
            <a:avLst/>
          </a:prstGeom>
          <a:noFill/>
        </p:spPr>
        <p:txBody>
          <a:bodyPr wrap="square" lIns="0" tIns="0" rIns="0" bIns="0" rtlCol="0">
            <a:spAutoFit/>
          </a:bodyPr>
          <a:lstStyle/>
          <a:p>
            <a:r>
              <a:rPr lang="en-US" sz="2400" dirty="0">
                <a:solidFill>
                  <a:srgbClr val="C00000"/>
                </a:solidFill>
                <a:cs typeface="Arial" panose="020B0604020202020204" pitchFamily="34" charset="0"/>
              </a:rPr>
              <a:t>settling</a:t>
            </a:r>
          </a:p>
        </p:txBody>
      </p:sp>
      <p:sp>
        <p:nvSpPr>
          <p:cNvPr id="30" name="TextBox 29"/>
          <p:cNvSpPr txBox="1"/>
          <p:nvPr/>
        </p:nvSpPr>
        <p:spPr>
          <a:xfrm rot="18900000">
            <a:off x="6176042" y="1306873"/>
            <a:ext cx="3366114" cy="461665"/>
          </a:xfrm>
          <a:prstGeom prst="rect">
            <a:avLst/>
          </a:prstGeom>
          <a:noFill/>
        </p:spPr>
        <p:txBody>
          <a:bodyPr wrap="none" rtlCol="0">
            <a:spAutoFit/>
          </a:bodyPr>
          <a:lstStyle/>
          <a:p>
            <a:r>
              <a:rPr lang="en-US" sz="2400" dirty="0">
                <a:solidFill>
                  <a:schemeClr val="accent5"/>
                </a:solidFill>
                <a:cs typeface="Arial" panose="020B0604020202020204" pitchFamily="34" charset="0"/>
              </a:rPr>
              <a:t>ventilation (air-exchange)</a:t>
            </a:r>
          </a:p>
        </p:txBody>
      </p:sp>
      <p:sp>
        <p:nvSpPr>
          <p:cNvPr id="31" name="TextBox 30"/>
          <p:cNvSpPr txBox="1"/>
          <p:nvPr/>
        </p:nvSpPr>
        <p:spPr>
          <a:xfrm>
            <a:off x="5775426" y="3636175"/>
            <a:ext cx="3436998" cy="1107996"/>
          </a:xfrm>
          <a:prstGeom prst="rect">
            <a:avLst/>
          </a:prstGeom>
          <a:noFill/>
        </p:spPr>
        <p:txBody>
          <a:bodyPr wrap="square" lIns="0" tIns="0" rIns="0" bIns="0" rtlCol="0">
            <a:spAutoFit/>
          </a:bodyPr>
          <a:lstStyle/>
          <a:p>
            <a:pPr algn="ctr"/>
            <a:r>
              <a:rPr lang="en-US" sz="2400" dirty="0">
                <a:latin typeface="Arial" panose="020B0604020202020204" pitchFamily="34" charset="0"/>
                <a:cs typeface="Arial" panose="020B0604020202020204" pitchFamily="34" charset="0"/>
              </a:rPr>
              <a:t>concentration of infectious virus in aerosols of </a:t>
            </a:r>
            <a:r>
              <a:rPr lang="en-US" sz="2400" u="sng" dirty="0">
                <a:latin typeface="Arial" panose="020B0604020202020204" pitchFamily="34" charset="0"/>
                <a:cs typeface="Arial" panose="020B0604020202020204" pitchFamily="34" charset="0"/>
              </a:rPr>
              <a:t>diameter </a:t>
            </a:r>
            <a:r>
              <a:rPr lang="en-US" sz="2400" i="1" u="sng" dirty="0">
                <a:latin typeface="Arial" panose="020B0604020202020204" pitchFamily="34" charset="0"/>
                <a:cs typeface="Arial" panose="020B0604020202020204" pitchFamily="34" charset="0"/>
              </a:rPr>
              <a:t>d</a:t>
            </a:r>
          </a:p>
        </p:txBody>
      </p:sp>
      <p:cxnSp>
        <p:nvCxnSpPr>
          <p:cNvPr id="32" name="Straight Arrow Connector 31"/>
          <p:cNvCxnSpPr/>
          <p:nvPr/>
        </p:nvCxnSpPr>
        <p:spPr>
          <a:xfrm flipV="1">
            <a:off x="7772400" y="3411095"/>
            <a:ext cx="0" cy="274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8900000">
            <a:off x="7110523" y="1891017"/>
            <a:ext cx="1777327" cy="369332"/>
          </a:xfrm>
          <a:prstGeom prst="rect">
            <a:avLst/>
          </a:prstGeom>
          <a:noFill/>
        </p:spPr>
        <p:txBody>
          <a:bodyPr wrap="square" lIns="0" tIns="0" rIns="0" bIns="0" rtlCol="0">
            <a:spAutoFit/>
          </a:bodyPr>
          <a:lstStyle/>
          <a:p>
            <a:r>
              <a:rPr lang="en-US" sz="2400" dirty="0">
                <a:solidFill>
                  <a:schemeClr val="tx1">
                    <a:lumMod val="65000"/>
                    <a:lumOff val="35000"/>
                  </a:schemeClr>
                </a:solidFill>
                <a:cs typeface="Arial" panose="020B0604020202020204" pitchFamily="34" charset="0"/>
              </a:rPr>
              <a:t>inactivation</a:t>
            </a:r>
          </a:p>
        </p:txBody>
      </p:sp>
      <p:pic>
        <p:nvPicPr>
          <p:cNvPr id="49" name="Picture 2" descr="Image result for humidity"/>
          <p:cNvPicPr>
            <a:picLocks noChangeAspect="1" noChangeArrowheads="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a:off x="7232325" y="4950995"/>
            <a:ext cx="961402" cy="961402"/>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739036" y="2590800"/>
            <a:ext cx="3124200" cy="1905000"/>
          </a:xfrm>
          <a:prstGeom prst="rect">
            <a:avLst/>
          </a:prstGeom>
          <a:noFill/>
          <a:ln w="25400">
            <a:solidFill>
              <a:srgbClr val="604878"/>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84" name="TextBox 83"/>
          <p:cNvSpPr txBox="1"/>
          <p:nvPr/>
        </p:nvSpPr>
        <p:spPr>
          <a:xfrm>
            <a:off x="1699711" y="2590800"/>
            <a:ext cx="1186479" cy="369332"/>
          </a:xfrm>
          <a:prstGeom prst="rect">
            <a:avLst/>
          </a:prstGeom>
          <a:noFill/>
        </p:spPr>
        <p:txBody>
          <a:bodyPr wrap="none" rtlCol="0">
            <a:spAutoFit/>
          </a:bodyPr>
          <a:lstStyle/>
          <a:p>
            <a:r>
              <a:rPr lang="en-US" dirty="0">
                <a:solidFill>
                  <a:schemeClr val="accent5"/>
                </a:solidFill>
                <a:cs typeface="Arial" pitchFamily="34" charset="0"/>
              </a:rPr>
              <a:t>ventilation</a:t>
            </a:r>
          </a:p>
        </p:txBody>
      </p:sp>
      <p:sp>
        <p:nvSpPr>
          <p:cNvPr id="85" name="Down Arrow 84"/>
          <p:cNvSpPr/>
          <p:nvPr/>
        </p:nvSpPr>
        <p:spPr>
          <a:xfrm>
            <a:off x="1805836" y="4114800"/>
            <a:ext cx="304800" cy="381000"/>
          </a:xfrm>
          <a:prstGeom prst="downArrow">
            <a:avLst/>
          </a:prstGeom>
          <a:gradFill rotWithShape="1">
            <a:gsLst>
              <a:gs pos="0">
                <a:srgbClr val="9F2936">
                  <a:shade val="51000"/>
                  <a:satMod val="130000"/>
                </a:srgbClr>
              </a:gs>
              <a:gs pos="80000">
                <a:srgbClr val="9F2936">
                  <a:shade val="93000"/>
                  <a:satMod val="130000"/>
                </a:srgbClr>
              </a:gs>
              <a:gs pos="100000">
                <a:srgbClr val="9F293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86" name="Isosceles Triangle 85"/>
          <p:cNvSpPr/>
          <p:nvPr/>
        </p:nvSpPr>
        <p:spPr>
          <a:xfrm>
            <a:off x="586636" y="1828800"/>
            <a:ext cx="3352800" cy="762000"/>
          </a:xfrm>
          <a:prstGeom prst="triangle">
            <a:avLst/>
          </a:prstGeom>
          <a:solidFill>
            <a:sysClr val="window" lastClr="FFFFFF">
              <a:lumMod val="50000"/>
            </a:sysClr>
          </a:solidFill>
          <a:ln w="19050"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87" name="TextBox 86"/>
          <p:cNvSpPr txBox="1"/>
          <p:nvPr/>
        </p:nvSpPr>
        <p:spPr>
          <a:xfrm>
            <a:off x="1043836" y="3962400"/>
            <a:ext cx="838200" cy="276999"/>
          </a:xfrm>
          <a:prstGeom prst="rect">
            <a:avLst/>
          </a:prstGeom>
          <a:noFill/>
        </p:spPr>
        <p:txBody>
          <a:bodyPr wrap="square" lIns="0" tIns="0" rIns="0" bIns="0" rtlCol="0">
            <a:spAutoFit/>
          </a:bodyPr>
          <a:lstStyle/>
          <a:p>
            <a:r>
              <a:rPr lang="en-US" dirty="0">
                <a:solidFill>
                  <a:srgbClr val="9F2936">
                    <a:lumMod val="75000"/>
                  </a:srgbClr>
                </a:solidFill>
                <a:cs typeface="Arial" pitchFamily="34" charset="0"/>
              </a:rPr>
              <a:t>settling</a:t>
            </a:r>
          </a:p>
        </p:txBody>
      </p:sp>
      <p:grpSp>
        <p:nvGrpSpPr>
          <p:cNvPr id="88" name="Group 87"/>
          <p:cNvGrpSpPr/>
          <p:nvPr/>
        </p:nvGrpSpPr>
        <p:grpSpPr>
          <a:xfrm>
            <a:off x="1729636" y="2971800"/>
            <a:ext cx="1079157" cy="1066800"/>
            <a:chOff x="-1093573" y="2305050"/>
            <a:chExt cx="1079157" cy="1066800"/>
          </a:xfrm>
          <a:gradFill flip="none" rotWithShape="1">
            <a:gsLst>
              <a:gs pos="0">
                <a:srgbClr val="1B587C">
                  <a:lumMod val="20000"/>
                  <a:lumOff val="80000"/>
                </a:srgbClr>
              </a:gs>
              <a:gs pos="100000">
                <a:srgbClr val="1B587C">
                  <a:lumMod val="60000"/>
                  <a:lumOff val="40000"/>
                </a:srgbClr>
              </a:gs>
            </a:gsLst>
            <a:path path="circle">
              <a:fillToRect l="50000" t="50000" r="50000" b="50000"/>
            </a:path>
            <a:tileRect/>
          </a:gradFill>
        </p:grpSpPr>
        <p:sp>
          <p:nvSpPr>
            <p:cNvPr id="89" name="Oval 88"/>
            <p:cNvSpPr/>
            <p:nvPr/>
          </p:nvSpPr>
          <p:spPr>
            <a:xfrm>
              <a:off x="-331573" y="2305050"/>
              <a:ext cx="88557" cy="95250"/>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0" name="Oval 89"/>
            <p:cNvSpPr/>
            <p:nvPr/>
          </p:nvSpPr>
          <p:spPr>
            <a:xfrm>
              <a:off x="-864973" y="2457450"/>
              <a:ext cx="88557" cy="95250"/>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1" name="Oval 90"/>
            <p:cNvSpPr/>
            <p:nvPr/>
          </p:nvSpPr>
          <p:spPr>
            <a:xfrm>
              <a:off x="-560173" y="2381250"/>
              <a:ext cx="88557" cy="95250"/>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2" name="Oval 91"/>
            <p:cNvSpPr/>
            <p:nvPr/>
          </p:nvSpPr>
          <p:spPr>
            <a:xfrm>
              <a:off x="-560173" y="2609850"/>
              <a:ext cx="88557" cy="95250"/>
            </a:xfrm>
            <a:prstGeom prst="ellipse">
              <a:avLst/>
            </a:prstGeom>
            <a:gradFill flip="none" rotWithShape="1">
              <a:gsLst>
                <a:gs pos="0">
                  <a:sysClr val="window" lastClr="FFFFFF">
                    <a:lumMod val="85000"/>
                  </a:sysClr>
                </a:gs>
                <a:gs pos="100000">
                  <a:sysClr val="window" lastClr="FFFFFF">
                    <a:lumMod val="65000"/>
                  </a:sysClr>
                </a:gs>
              </a:gsLst>
              <a:path path="circle">
                <a:fillToRect l="50000" t="50000" r="50000" b="50000"/>
              </a:path>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3" name="Oval 92"/>
            <p:cNvSpPr/>
            <p:nvPr/>
          </p:nvSpPr>
          <p:spPr>
            <a:xfrm>
              <a:off x="-1093573" y="2533650"/>
              <a:ext cx="88557" cy="95250"/>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4" name="Oval 93"/>
            <p:cNvSpPr/>
            <p:nvPr/>
          </p:nvSpPr>
          <p:spPr>
            <a:xfrm>
              <a:off x="-407773" y="2686050"/>
              <a:ext cx="88557" cy="95250"/>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5" name="Oval 94"/>
            <p:cNvSpPr/>
            <p:nvPr/>
          </p:nvSpPr>
          <p:spPr>
            <a:xfrm>
              <a:off x="-179173" y="2533650"/>
              <a:ext cx="88557" cy="95250"/>
            </a:xfrm>
            <a:prstGeom prst="ellipse">
              <a:avLst/>
            </a:prstGeom>
            <a:gradFill flip="none" rotWithShape="1">
              <a:gsLst>
                <a:gs pos="0">
                  <a:sysClr val="window" lastClr="FFFFFF">
                    <a:lumMod val="85000"/>
                  </a:sysClr>
                </a:gs>
                <a:gs pos="100000">
                  <a:sysClr val="window" lastClr="FFFFFF">
                    <a:lumMod val="65000"/>
                  </a:sysClr>
                </a:gs>
              </a:gsLst>
              <a:path path="circle">
                <a:fillToRect l="50000" t="50000" r="50000" b="50000"/>
              </a:path>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6" name="Oval 95"/>
            <p:cNvSpPr/>
            <p:nvPr/>
          </p:nvSpPr>
          <p:spPr>
            <a:xfrm>
              <a:off x="-102973" y="2381250"/>
              <a:ext cx="88557" cy="95250"/>
            </a:xfrm>
            <a:prstGeom prst="ellipse">
              <a:avLst/>
            </a:prstGeom>
            <a:gradFill flip="none" rotWithShape="1">
              <a:gsLst>
                <a:gs pos="0">
                  <a:sysClr val="window" lastClr="FFFFFF">
                    <a:lumMod val="85000"/>
                  </a:sysClr>
                </a:gs>
                <a:gs pos="100000">
                  <a:sysClr val="window" lastClr="FFFFFF">
                    <a:lumMod val="65000"/>
                  </a:sysClr>
                </a:gs>
              </a:gsLst>
              <a:path path="circle">
                <a:fillToRect l="50000" t="50000" r="50000" b="50000"/>
              </a:path>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7" name="Oval 96"/>
            <p:cNvSpPr/>
            <p:nvPr/>
          </p:nvSpPr>
          <p:spPr>
            <a:xfrm>
              <a:off x="-941173" y="2686050"/>
              <a:ext cx="88557" cy="95250"/>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8" name="Oval 97"/>
            <p:cNvSpPr/>
            <p:nvPr/>
          </p:nvSpPr>
          <p:spPr>
            <a:xfrm>
              <a:off x="-941173" y="2914650"/>
              <a:ext cx="228600" cy="245877"/>
            </a:xfrm>
            <a:prstGeom prst="ellipse">
              <a:avLst/>
            </a:prstGeom>
            <a:gradFill flip="none" rotWithShape="1">
              <a:gsLst>
                <a:gs pos="0">
                  <a:srgbClr val="1B587C">
                    <a:lumMod val="20000"/>
                    <a:lumOff val="80000"/>
                  </a:srgbClr>
                </a:gs>
                <a:gs pos="100000">
                  <a:srgbClr val="1B587C">
                    <a:lumMod val="60000"/>
                    <a:lumOff val="40000"/>
                  </a:srgbClr>
                </a:gs>
              </a:gsLst>
              <a:path path="circle">
                <a:fillToRect l="50000" t="50000" r="50000" b="50000"/>
              </a:path>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99" name="Oval 98"/>
            <p:cNvSpPr/>
            <p:nvPr/>
          </p:nvSpPr>
          <p:spPr>
            <a:xfrm>
              <a:off x="-636373" y="3125973"/>
              <a:ext cx="228600" cy="245877"/>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100" name="Oval 99"/>
            <p:cNvSpPr/>
            <p:nvPr/>
          </p:nvSpPr>
          <p:spPr>
            <a:xfrm>
              <a:off x="-712573" y="2762250"/>
              <a:ext cx="88557" cy="95250"/>
            </a:xfrm>
            <a:prstGeom prst="ellipse">
              <a:avLst/>
            </a:prstGeom>
            <a:gradFill rotWithShape="1">
              <a:gsLst>
                <a:gs pos="0">
                  <a:srgbClr val="1B587C">
                    <a:lumMod val="20000"/>
                    <a:lumOff val="80000"/>
                  </a:srgbClr>
                </a:gs>
                <a:gs pos="100000">
                  <a:srgbClr val="1B587C">
                    <a:lumMod val="60000"/>
                    <a:lumOff val="40000"/>
                  </a:srgbClr>
                </a:gs>
              </a:gsLst>
              <a:path path="circle">
                <a:fillToRect l="50000" t="50000" r="50000" b="50000"/>
              </a:path>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grpSp>
      <p:sp>
        <p:nvSpPr>
          <p:cNvPr id="101" name="Curved Right Arrow 100"/>
          <p:cNvSpPr/>
          <p:nvPr/>
        </p:nvSpPr>
        <p:spPr>
          <a:xfrm flipH="1" flipV="1">
            <a:off x="2948836" y="1524000"/>
            <a:ext cx="838200" cy="1295400"/>
          </a:xfrm>
          <a:prstGeom prst="curvedRightArrow">
            <a:avLst>
              <a:gd name="adj1" fmla="val 13330"/>
              <a:gd name="adj2" fmla="val 50000"/>
              <a:gd name="adj3" fmla="val 25000"/>
            </a:avLst>
          </a:prstGeom>
          <a:solidFill>
            <a:srgbClr val="F07F09"/>
          </a:solidFill>
          <a:ln w="25400" cap="flat" cmpd="sng" algn="ctr">
            <a:solidFill>
              <a:srgbClr val="F07F0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sp>
        <p:nvSpPr>
          <p:cNvPr id="102" name="TextBox 101"/>
          <p:cNvSpPr txBox="1"/>
          <p:nvPr/>
        </p:nvSpPr>
        <p:spPr>
          <a:xfrm>
            <a:off x="2567836" y="3352800"/>
            <a:ext cx="1219200" cy="276999"/>
          </a:xfrm>
          <a:prstGeom prst="rect">
            <a:avLst/>
          </a:prstGeom>
          <a:noFill/>
        </p:spPr>
        <p:txBody>
          <a:bodyPr wrap="square" lIns="0" tIns="0" rIns="0" bIns="0" rtlCol="0">
            <a:spAutoFit/>
          </a:bodyPr>
          <a:lstStyle/>
          <a:p>
            <a:r>
              <a:rPr lang="en-US" dirty="0">
                <a:solidFill>
                  <a:prstClr val="black">
                    <a:lumMod val="65000"/>
                    <a:lumOff val="35000"/>
                  </a:prstClr>
                </a:solidFill>
                <a:cs typeface="Arial" pitchFamily="34" charset="0"/>
              </a:rPr>
              <a:t>inactivation</a:t>
            </a:r>
          </a:p>
        </p:txBody>
      </p:sp>
      <p:sp>
        <p:nvSpPr>
          <p:cNvPr id="103" name="Oval 102"/>
          <p:cNvSpPr/>
          <p:nvPr/>
        </p:nvSpPr>
        <p:spPr>
          <a:xfrm>
            <a:off x="2796436" y="1676400"/>
            <a:ext cx="88557" cy="95250"/>
          </a:xfrm>
          <a:prstGeom prst="ellipse">
            <a:avLst/>
          </a:prstGeom>
          <a:gradFill flip="none" rotWithShape="1">
            <a:gsLst>
              <a:gs pos="0">
                <a:srgbClr val="1B587C">
                  <a:lumMod val="20000"/>
                  <a:lumOff val="80000"/>
                </a:srgbClr>
              </a:gs>
              <a:gs pos="100000">
                <a:srgbClr val="1B587C">
                  <a:lumMod val="60000"/>
                  <a:lumOff val="40000"/>
                </a:srgbClr>
              </a:gs>
            </a:gsLst>
            <a:path path="circle">
              <a:fillToRect l="50000" t="50000" r="50000" b="50000"/>
            </a:path>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rebuchet MS"/>
              <a:ea typeface="+mn-ea"/>
              <a:cs typeface="+mn-cs"/>
            </a:endParaRPr>
          </a:p>
        </p:txBody>
      </p:sp>
      <p:grpSp>
        <p:nvGrpSpPr>
          <p:cNvPr id="104" name="Group 103"/>
          <p:cNvGrpSpPr/>
          <p:nvPr/>
        </p:nvGrpSpPr>
        <p:grpSpPr>
          <a:xfrm>
            <a:off x="912134" y="2740061"/>
            <a:ext cx="815501" cy="1059610"/>
            <a:chOff x="1424698" y="2309698"/>
            <a:chExt cx="2127318" cy="2764101"/>
          </a:xfrm>
        </p:grpSpPr>
        <p:sp>
          <p:nvSpPr>
            <p:cNvPr id="105" name="Freeform 104"/>
            <p:cNvSpPr/>
            <p:nvPr/>
          </p:nvSpPr>
          <p:spPr>
            <a:xfrm>
              <a:off x="1535099" y="2309698"/>
              <a:ext cx="1823398" cy="1855418"/>
            </a:xfrm>
            <a:custGeom>
              <a:avLst/>
              <a:gdLst>
                <a:gd name="connsiteX0" fmla="*/ 140584 w 1885433"/>
                <a:gd name="connsiteY0" fmla="*/ 1412448 h 1855418"/>
                <a:gd name="connsiteX1" fmla="*/ 43765 w 1885433"/>
                <a:gd name="connsiteY1" fmla="*/ 1143507 h 1855418"/>
                <a:gd name="connsiteX2" fmla="*/ 735 w 1885433"/>
                <a:gd name="connsiteY2" fmla="*/ 917596 h 1855418"/>
                <a:gd name="connsiteX3" fmla="*/ 76038 w 1885433"/>
                <a:gd name="connsiteY3" fmla="*/ 637897 h 1855418"/>
                <a:gd name="connsiteX4" fmla="*/ 183615 w 1885433"/>
                <a:gd name="connsiteY4" fmla="*/ 390471 h 1855418"/>
                <a:gd name="connsiteX5" fmla="*/ 484829 w 1885433"/>
                <a:gd name="connsiteY5" fmla="*/ 121530 h 1855418"/>
                <a:gd name="connsiteX6" fmla="*/ 743012 w 1885433"/>
                <a:gd name="connsiteY6" fmla="*/ 24711 h 1855418"/>
                <a:gd name="connsiteX7" fmla="*/ 1076499 w 1885433"/>
                <a:gd name="connsiteY7" fmla="*/ 3196 h 1855418"/>
                <a:gd name="connsiteX8" fmla="*/ 1377713 w 1885433"/>
                <a:gd name="connsiteY8" fmla="*/ 78500 h 1855418"/>
                <a:gd name="connsiteX9" fmla="*/ 1592866 w 1885433"/>
                <a:gd name="connsiteY9" fmla="*/ 250622 h 1855418"/>
                <a:gd name="connsiteX10" fmla="*/ 1764989 w 1885433"/>
                <a:gd name="connsiteY10" fmla="*/ 465775 h 1855418"/>
                <a:gd name="connsiteX11" fmla="*/ 1883323 w 1885433"/>
                <a:gd name="connsiteY11" fmla="*/ 831535 h 1855418"/>
                <a:gd name="connsiteX12" fmla="*/ 1829535 w 1885433"/>
                <a:gd name="connsiteY12" fmla="*/ 1197295 h 1855418"/>
                <a:gd name="connsiteX13" fmla="*/ 1689685 w 1885433"/>
                <a:gd name="connsiteY13" fmla="*/ 1487751 h 1855418"/>
                <a:gd name="connsiteX14" fmla="*/ 1496048 w 1885433"/>
                <a:gd name="connsiteY14" fmla="*/ 1659874 h 1855418"/>
                <a:gd name="connsiteX15" fmla="*/ 1280895 w 1885433"/>
                <a:gd name="connsiteY15" fmla="*/ 1788966 h 1855418"/>
                <a:gd name="connsiteX16" fmla="*/ 1011953 w 1885433"/>
                <a:gd name="connsiteY16" fmla="*/ 1853511 h 1855418"/>
                <a:gd name="connsiteX17" fmla="*/ 796801 w 1885433"/>
                <a:gd name="connsiteY17" fmla="*/ 1831996 h 1855418"/>
                <a:gd name="connsiteX0" fmla="*/ 202339 w 1885773"/>
                <a:gd name="connsiteY0" fmla="*/ 1412448 h 1855418"/>
                <a:gd name="connsiteX1" fmla="*/ 44105 w 1885773"/>
                <a:gd name="connsiteY1" fmla="*/ 1143507 h 1855418"/>
                <a:gd name="connsiteX2" fmla="*/ 1075 w 1885773"/>
                <a:gd name="connsiteY2" fmla="*/ 917596 h 1855418"/>
                <a:gd name="connsiteX3" fmla="*/ 76378 w 1885773"/>
                <a:gd name="connsiteY3" fmla="*/ 637897 h 1855418"/>
                <a:gd name="connsiteX4" fmla="*/ 183955 w 1885773"/>
                <a:gd name="connsiteY4" fmla="*/ 390471 h 1855418"/>
                <a:gd name="connsiteX5" fmla="*/ 485169 w 1885773"/>
                <a:gd name="connsiteY5" fmla="*/ 121530 h 1855418"/>
                <a:gd name="connsiteX6" fmla="*/ 743352 w 1885773"/>
                <a:gd name="connsiteY6" fmla="*/ 24711 h 1855418"/>
                <a:gd name="connsiteX7" fmla="*/ 1076839 w 1885773"/>
                <a:gd name="connsiteY7" fmla="*/ 3196 h 1855418"/>
                <a:gd name="connsiteX8" fmla="*/ 1378053 w 1885773"/>
                <a:gd name="connsiteY8" fmla="*/ 78500 h 1855418"/>
                <a:gd name="connsiteX9" fmla="*/ 1593206 w 1885773"/>
                <a:gd name="connsiteY9" fmla="*/ 250622 h 1855418"/>
                <a:gd name="connsiteX10" fmla="*/ 1765329 w 1885773"/>
                <a:gd name="connsiteY10" fmla="*/ 465775 h 1855418"/>
                <a:gd name="connsiteX11" fmla="*/ 1883663 w 1885773"/>
                <a:gd name="connsiteY11" fmla="*/ 831535 h 1855418"/>
                <a:gd name="connsiteX12" fmla="*/ 1829875 w 1885773"/>
                <a:gd name="connsiteY12" fmla="*/ 1197295 h 1855418"/>
                <a:gd name="connsiteX13" fmla="*/ 1690025 w 1885773"/>
                <a:gd name="connsiteY13" fmla="*/ 1487751 h 1855418"/>
                <a:gd name="connsiteX14" fmla="*/ 1496388 w 1885773"/>
                <a:gd name="connsiteY14" fmla="*/ 1659874 h 1855418"/>
                <a:gd name="connsiteX15" fmla="*/ 1281235 w 1885773"/>
                <a:gd name="connsiteY15" fmla="*/ 1788966 h 1855418"/>
                <a:gd name="connsiteX16" fmla="*/ 1012293 w 1885773"/>
                <a:gd name="connsiteY16" fmla="*/ 1853511 h 1855418"/>
                <a:gd name="connsiteX17" fmla="*/ 797141 w 1885773"/>
                <a:gd name="connsiteY17" fmla="*/ 1831996 h 1855418"/>
                <a:gd name="connsiteX0" fmla="*/ 201596 w 1885030"/>
                <a:gd name="connsiteY0" fmla="*/ 1412448 h 1855418"/>
                <a:gd name="connsiteX1" fmla="*/ 104777 w 1885030"/>
                <a:gd name="connsiteY1" fmla="*/ 1143507 h 1855418"/>
                <a:gd name="connsiteX2" fmla="*/ 332 w 1885030"/>
                <a:gd name="connsiteY2" fmla="*/ 917596 h 1855418"/>
                <a:gd name="connsiteX3" fmla="*/ 75635 w 1885030"/>
                <a:gd name="connsiteY3" fmla="*/ 637897 h 1855418"/>
                <a:gd name="connsiteX4" fmla="*/ 183212 w 1885030"/>
                <a:gd name="connsiteY4" fmla="*/ 390471 h 1855418"/>
                <a:gd name="connsiteX5" fmla="*/ 484426 w 1885030"/>
                <a:gd name="connsiteY5" fmla="*/ 121530 h 1855418"/>
                <a:gd name="connsiteX6" fmla="*/ 742609 w 1885030"/>
                <a:gd name="connsiteY6" fmla="*/ 24711 h 1855418"/>
                <a:gd name="connsiteX7" fmla="*/ 1076096 w 1885030"/>
                <a:gd name="connsiteY7" fmla="*/ 3196 h 1855418"/>
                <a:gd name="connsiteX8" fmla="*/ 1377310 w 1885030"/>
                <a:gd name="connsiteY8" fmla="*/ 78500 h 1855418"/>
                <a:gd name="connsiteX9" fmla="*/ 1592463 w 1885030"/>
                <a:gd name="connsiteY9" fmla="*/ 250622 h 1855418"/>
                <a:gd name="connsiteX10" fmla="*/ 1764586 w 1885030"/>
                <a:gd name="connsiteY10" fmla="*/ 465775 h 1855418"/>
                <a:gd name="connsiteX11" fmla="*/ 1882920 w 1885030"/>
                <a:gd name="connsiteY11" fmla="*/ 831535 h 1855418"/>
                <a:gd name="connsiteX12" fmla="*/ 1829132 w 1885030"/>
                <a:gd name="connsiteY12" fmla="*/ 1197295 h 1855418"/>
                <a:gd name="connsiteX13" fmla="*/ 1689282 w 1885030"/>
                <a:gd name="connsiteY13" fmla="*/ 1487751 h 1855418"/>
                <a:gd name="connsiteX14" fmla="*/ 1495645 w 1885030"/>
                <a:gd name="connsiteY14" fmla="*/ 1659874 h 1855418"/>
                <a:gd name="connsiteX15" fmla="*/ 1280492 w 1885030"/>
                <a:gd name="connsiteY15" fmla="*/ 1788966 h 1855418"/>
                <a:gd name="connsiteX16" fmla="*/ 1011550 w 1885030"/>
                <a:gd name="connsiteY16" fmla="*/ 1853511 h 1855418"/>
                <a:gd name="connsiteX17" fmla="*/ 796398 w 1885030"/>
                <a:gd name="connsiteY17" fmla="*/ 1831996 h 1855418"/>
                <a:gd name="connsiteX0" fmla="*/ 142932 w 1826366"/>
                <a:gd name="connsiteY0" fmla="*/ 1412448 h 1855418"/>
                <a:gd name="connsiteX1" fmla="*/ 46113 w 1826366"/>
                <a:gd name="connsiteY1" fmla="*/ 1143507 h 1855418"/>
                <a:gd name="connsiteX2" fmla="*/ 3083 w 1826366"/>
                <a:gd name="connsiteY2" fmla="*/ 897125 h 1855418"/>
                <a:gd name="connsiteX3" fmla="*/ 16971 w 1826366"/>
                <a:gd name="connsiteY3" fmla="*/ 637897 h 1855418"/>
                <a:gd name="connsiteX4" fmla="*/ 124548 w 1826366"/>
                <a:gd name="connsiteY4" fmla="*/ 390471 h 1855418"/>
                <a:gd name="connsiteX5" fmla="*/ 425762 w 1826366"/>
                <a:gd name="connsiteY5" fmla="*/ 121530 h 1855418"/>
                <a:gd name="connsiteX6" fmla="*/ 683945 w 1826366"/>
                <a:gd name="connsiteY6" fmla="*/ 24711 h 1855418"/>
                <a:gd name="connsiteX7" fmla="*/ 1017432 w 1826366"/>
                <a:gd name="connsiteY7" fmla="*/ 3196 h 1855418"/>
                <a:gd name="connsiteX8" fmla="*/ 1318646 w 1826366"/>
                <a:gd name="connsiteY8" fmla="*/ 78500 h 1855418"/>
                <a:gd name="connsiteX9" fmla="*/ 1533799 w 1826366"/>
                <a:gd name="connsiteY9" fmla="*/ 250622 h 1855418"/>
                <a:gd name="connsiteX10" fmla="*/ 1705922 w 1826366"/>
                <a:gd name="connsiteY10" fmla="*/ 465775 h 1855418"/>
                <a:gd name="connsiteX11" fmla="*/ 1824256 w 1826366"/>
                <a:gd name="connsiteY11" fmla="*/ 831535 h 1855418"/>
                <a:gd name="connsiteX12" fmla="*/ 1770468 w 1826366"/>
                <a:gd name="connsiteY12" fmla="*/ 1197295 h 1855418"/>
                <a:gd name="connsiteX13" fmla="*/ 1630618 w 1826366"/>
                <a:gd name="connsiteY13" fmla="*/ 1487751 h 1855418"/>
                <a:gd name="connsiteX14" fmla="*/ 1436981 w 1826366"/>
                <a:gd name="connsiteY14" fmla="*/ 1659874 h 1855418"/>
                <a:gd name="connsiteX15" fmla="*/ 1221828 w 1826366"/>
                <a:gd name="connsiteY15" fmla="*/ 1788966 h 1855418"/>
                <a:gd name="connsiteX16" fmla="*/ 952886 w 1826366"/>
                <a:gd name="connsiteY16" fmla="*/ 1853511 h 1855418"/>
                <a:gd name="connsiteX17" fmla="*/ 737734 w 1826366"/>
                <a:gd name="connsiteY17" fmla="*/ 1831996 h 1855418"/>
                <a:gd name="connsiteX0" fmla="*/ 139943 w 1823377"/>
                <a:gd name="connsiteY0" fmla="*/ 1412448 h 1855418"/>
                <a:gd name="connsiteX1" fmla="*/ 43124 w 1823377"/>
                <a:gd name="connsiteY1" fmla="*/ 1143507 h 1855418"/>
                <a:gd name="connsiteX2" fmla="*/ 94 w 1823377"/>
                <a:gd name="connsiteY2" fmla="*/ 897125 h 1855418"/>
                <a:gd name="connsiteX3" fmla="*/ 34454 w 1823377"/>
                <a:gd name="connsiteY3" fmla="*/ 624250 h 1855418"/>
                <a:gd name="connsiteX4" fmla="*/ 121559 w 1823377"/>
                <a:gd name="connsiteY4" fmla="*/ 390471 h 1855418"/>
                <a:gd name="connsiteX5" fmla="*/ 422773 w 1823377"/>
                <a:gd name="connsiteY5" fmla="*/ 121530 h 1855418"/>
                <a:gd name="connsiteX6" fmla="*/ 680956 w 1823377"/>
                <a:gd name="connsiteY6" fmla="*/ 24711 h 1855418"/>
                <a:gd name="connsiteX7" fmla="*/ 1014443 w 1823377"/>
                <a:gd name="connsiteY7" fmla="*/ 3196 h 1855418"/>
                <a:gd name="connsiteX8" fmla="*/ 1315657 w 1823377"/>
                <a:gd name="connsiteY8" fmla="*/ 78500 h 1855418"/>
                <a:gd name="connsiteX9" fmla="*/ 1530810 w 1823377"/>
                <a:gd name="connsiteY9" fmla="*/ 250622 h 1855418"/>
                <a:gd name="connsiteX10" fmla="*/ 1702933 w 1823377"/>
                <a:gd name="connsiteY10" fmla="*/ 465775 h 1855418"/>
                <a:gd name="connsiteX11" fmla="*/ 1821267 w 1823377"/>
                <a:gd name="connsiteY11" fmla="*/ 831535 h 1855418"/>
                <a:gd name="connsiteX12" fmla="*/ 1767479 w 1823377"/>
                <a:gd name="connsiteY12" fmla="*/ 1197295 h 1855418"/>
                <a:gd name="connsiteX13" fmla="*/ 1627629 w 1823377"/>
                <a:gd name="connsiteY13" fmla="*/ 1487751 h 1855418"/>
                <a:gd name="connsiteX14" fmla="*/ 1433992 w 1823377"/>
                <a:gd name="connsiteY14" fmla="*/ 1659874 h 1855418"/>
                <a:gd name="connsiteX15" fmla="*/ 1218839 w 1823377"/>
                <a:gd name="connsiteY15" fmla="*/ 1788966 h 1855418"/>
                <a:gd name="connsiteX16" fmla="*/ 949897 w 1823377"/>
                <a:gd name="connsiteY16" fmla="*/ 1853511 h 1855418"/>
                <a:gd name="connsiteX17" fmla="*/ 734745 w 1823377"/>
                <a:gd name="connsiteY17" fmla="*/ 1831996 h 1855418"/>
                <a:gd name="connsiteX0" fmla="*/ 139964 w 1823398"/>
                <a:gd name="connsiteY0" fmla="*/ 1412448 h 1855418"/>
                <a:gd name="connsiteX1" fmla="*/ 43145 w 1823398"/>
                <a:gd name="connsiteY1" fmla="*/ 1143507 h 1855418"/>
                <a:gd name="connsiteX2" fmla="*/ 115 w 1823398"/>
                <a:gd name="connsiteY2" fmla="*/ 897125 h 1855418"/>
                <a:gd name="connsiteX3" fmla="*/ 34475 w 1823398"/>
                <a:gd name="connsiteY3" fmla="*/ 624250 h 1855418"/>
                <a:gd name="connsiteX4" fmla="*/ 142052 w 1823398"/>
                <a:gd name="connsiteY4" fmla="*/ 383647 h 1855418"/>
                <a:gd name="connsiteX5" fmla="*/ 422794 w 1823398"/>
                <a:gd name="connsiteY5" fmla="*/ 121530 h 1855418"/>
                <a:gd name="connsiteX6" fmla="*/ 680977 w 1823398"/>
                <a:gd name="connsiteY6" fmla="*/ 24711 h 1855418"/>
                <a:gd name="connsiteX7" fmla="*/ 1014464 w 1823398"/>
                <a:gd name="connsiteY7" fmla="*/ 3196 h 1855418"/>
                <a:gd name="connsiteX8" fmla="*/ 1315678 w 1823398"/>
                <a:gd name="connsiteY8" fmla="*/ 78500 h 1855418"/>
                <a:gd name="connsiteX9" fmla="*/ 1530831 w 1823398"/>
                <a:gd name="connsiteY9" fmla="*/ 250622 h 1855418"/>
                <a:gd name="connsiteX10" fmla="*/ 1702954 w 1823398"/>
                <a:gd name="connsiteY10" fmla="*/ 465775 h 1855418"/>
                <a:gd name="connsiteX11" fmla="*/ 1821288 w 1823398"/>
                <a:gd name="connsiteY11" fmla="*/ 831535 h 1855418"/>
                <a:gd name="connsiteX12" fmla="*/ 1767500 w 1823398"/>
                <a:gd name="connsiteY12" fmla="*/ 1197295 h 1855418"/>
                <a:gd name="connsiteX13" fmla="*/ 1627650 w 1823398"/>
                <a:gd name="connsiteY13" fmla="*/ 1487751 h 1855418"/>
                <a:gd name="connsiteX14" fmla="*/ 1434013 w 1823398"/>
                <a:gd name="connsiteY14" fmla="*/ 1659874 h 1855418"/>
                <a:gd name="connsiteX15" fmla="*/ 1218860 w 1823398"/>
                <a:gd name="connsiteY15" fmla="*/ 1788966 h 1855418"/>
                <a:gd name="connsiteX16" fmla="*/ 949918 w 1823398"/>
                <a:gd name="connsiteY16" fmla="*/ 1853511 h 1855418"/>
                <a:gd name="connsiteX17" fmla="*/ 734766 w 1823398"/>
                <a:gd name="connsiteY17" fmla="*/ 1831996 h 185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3398" h="1855418">
                  <a:moveTo>
                    <a:pt x="139964" y="1412448"/>
                  </a:moveTo>
                  <a:cubicBezTo>
                    <a:pt x="103208" y="1319215"/>
                    <a:pt x="66453" y="1229394"/>
                    <a:pt x="43145" y="1143507"/>
                  </a:cubicBezTo>
                  <a:cubicBezTo>
                    <a:pt x="19837" y="1057620"/>
                    <a:pt x="1560" y="983668"/>
                    <a:pt x="115" y="897125"/>
                  </a:cubicBezTo>
                  <a:cubicBezTo>
                    <a:pt x="-1330" y="810582"/>
                    <a:pt x="10819" y="709829"/>
                    <a:pt x="34475" y="624250"/>
                  </a:cubicBezTo>
                  <a:cubicBezTo>
                    <a:pt x="58131" y="538671"/>
                    <a:pt x="77332" y="467434"/>
                    <a:pt x="142052" y="383647"/>
                  </a:cubicBezTo>
                  <a:cubicBezTo>
                    <a:pt x="206772" y="299860"/>
                    <a:pt x="332973" y="181353"/>
                    <a:pt x="422794" y="121530"/>
                  </a:cubicBezTo>
                  <a:cubicBezTo>
                    <a:pt x="512615" y="61707"/>
                    <a:pt x="582365" y="44433"/>
                    <a:pt x="680977" y="24711"/>
                  </a:cubicBezTo>
                  <a:cubicBezTo>
                    <a:pt x="779589" y="4989"/>
                    <a:pt x="908681" y="-5769"/>
                    <a:pt x="1014464" y="3196"/>
                  </a:cubicBezTo>
                  <a:cubicBezTo>
                    <a:pt x="1120247" y="12161"/>
                    <a:pt x="1229617" y="37262"/>
                    <a:pt x="1315678" y="78500"/>
                  </a:cubicBezTo>
                  <a:cubicBezTo>
                    <a:pt x="1401739" y="119738"/>
                    <a:pt x="1466285" y="186076"/>
                    <a:pt x="1530831" y="250622"/>
                  </a:cubicBezTo>
                  <a:cubicBezTo>
                    <a:pt x="1595377" y="315168"/>
                    <a:pt x="1654545" y="368956"/>
                    <a:pt x="1702954" y="465775"/>
                  </a:cubicBezTo>
                  <a:cubicBezTo>
                    <a:pt x="1751364" y="562594"/>
                    <a:pt x="1810530" y="709615"/>
                    <a:pt x="1821288" y="831535"/>
                  </a:cubicBezTo>
                  <a:cubicBezTo>
                    <a:pt x="1832046" y="953455"/>
                    <a:pt x="1799773" y="1087926"/>
                    <a:pt x="1767500" y="1197295"/>
                  </a:cubicBezTo>
                  <a:cubicBezTo>
                    <a:pt x="1735227" y="1306664"/>
                    <a:pt x="1683231" y="1410655"/>
                    <a:pt x="1627650" y="1487751"/>
                  </a:cubicBezTo>
                  <a:cubicBezTo>
                    <a:pt x="1572069" y="1564847"/>
                    <a:pt x="1502145" y="1609671"/>
                    <a:pt x="1434013" y="1659874"/>
                  </a:cubicBezTo>
                  <a:cubicBezTo>
                    <a:pt x="1365881" y="1710077"/>
                    <a:pt x="1299542" y="1756693"/>
                    <a:pt x="1218860" y="1788966"/>
                  </a:cubicBezTo>
                  <a:cubicBezTo>
                    <a:pt x="1138178" y="1821239"/>
                    <a:pt x="1030600" y="1846339"/>
                    <a:pt x="949918" y="1853511"/>
                  </a:cubicBezTo>
                  <a:cubicBezTo>
                    <a:pt x="869236" y="1860683"/>
                    <a:pt x="802001" y="1846339"/>
                    <a:pt x="734766" y="1831996"/>
                  </a:cubicBezTo>
                </a:path>
              </a:pathLst>
            </a:custGeom>
            <a:noFill/>
            <a:ln w="28575" cap="flat" cmpd="sng" algn="ctr">
              <a:solidFill>
                <a:srgbClr val="60487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106" name="Freeform 105"/>
            <p:cNvSpPr/>
            <p:nvPr/>
          </p:nvSpPr>
          <p:spPr>
            <a:xfrm>
              <a:off x="1424698" y="3727525"/>
              <a:ext cx="2127318" cy="1231750"/>
            </a:xfrm>
            <a:custGeom>
              <a:avLst/>
              <a:gdLst>
                <a:gd name="connsiteX0" fmla="*/ 59857 w 2127318"/>
                <a:gd name="connsiteY0" fmla="*/ 1145689 h 1231750"/>
                <a:gd name="connsiteX1" fmla="*/ 6069 w 2127318"/>
                <a:gd name="connsiteY1" fmla="*/ 704626 h 1231750"/>
                <a:gd name="connsiteX2" fmla="*/ 6069 w 2127318"/>
                <a:gd name="connsiteY2" fmla="*/ 435684 h 1231750"/>
                <a:gd name="connsiteX3" fmla="*/ 49100 w 2127318"/>
                <a:gd name="connsiteY3" fmla="*/ 263562 h 1231750"/>
                <a:gd name="connsiteX4" fmla="*/ 113646 w 2127318"/>
                <a:gd name="connsiteY4" fmla="*/ 145228 h 1231750"/>
                <a:gd name="connsiteX5" fmla="*/ 199707 w 2127318"/>
                <a:gd name="connsiteY5" fmla="*/ 48409 h 1231750"/>
                <a:gd name="connsiteX6" fmla="*/ 275010 w 2127318"/>
                <a:gd name="connsiteY6" fmla="*/ 5379 h 1231750"/>
                <a:gd name="connsiteX7" fmla="*/ 371829 w 2127318"/>
                <a:gd name="connsiteY7" fmla="*/ 5379 h 1231750"/>
                <a:gd name="connsiteX8" fmla="*/ 490163 w 2127318"/>
                <a:gd name="connsiteY8" fmla="*/ 48409 h 1231750"/>
                <a:gd name="connsiteX9" fmla="*/ 597740 w 2127318"/>
                <a:gd name="connsiteY9" fmla="*/ 123713 h 1231750"/>
                <a:gd name="connsiteX10" fmla="*/ 651528 w 2127318"/>
                <a:gd name="connsiteY10" fmla="*/ 199016 h 1231750"/>
                <a:gd name="connsiteX11" fmla="*/ 748347 w 2127318"/>
                <a:gd name="connsiteY11" fmla="*/ 306593 h 1231750"/>
                <a:gd name="connsiteX12" fmla="*/ 834408 w 2127318"/>
                <a:gd name="connsiteY12" fmla="*/ 424927 h 1231750"/>
                <a:gd name="connsiteX13" fmla="*/ 898954 w 2127318"/>
                <a:gd name="connsiteY13" fmla="*/ 543261 h 1231750"/>
                <a:gd name="connsiteX14" fmla="*/ 1038803 w 2127318"/>
                <a:gd name="connsiteY14" fmla="*/ 597049 h 1231750"/>
                <a:gd name="connsiteX15" fmla="*/ 1200168 w 2127318"/>
                <a:gd name="connsiteY15" fmla="*/ 607807 h 1231750"/>
                <a:gd name="connsiteX16" fmla="*/ 1383048 w 2127318"/>
                <a:gd name="connsiteY16" fmla="*/ 543261 h 1231750"/>
                <a:gd name="connsiteX17" fmla="*/ 1533655 w 2127318"/>
                <a:gd name="connsiteY17" fmla="*/ 478715 h 1231750"/>
                <a:gd name="connsiteX18" fmla="*/ 1587443 w 2127318"/>
                <a:gd name="connsiteY18" fmla="*/ 403411 h 1231750"/>
                <a:gd name="connsiteX19" fmla="*/ 1630474 w 2127318"/>
                <a:gd name="connsiteY19" fmla="*/ 306593 h 1231750"/>
                <a:gd name="connsiteX20" fmla="*/ 1684262 w 2127318"/>
                <a:gd name="connsiteY20" fmla="*/ 209774 h 1231750"/>
                <a:gd name="connsiteX21" fmla="*/ 1813354 w 2127318"/>
                <a:gd name="connsiteY21" fmla="*/ 177501 h 1231750"/>
                <a:gd name="connsiteX22" fmla="*/ 1931688 w 2127318"/>
                <a:gd name="connsiteY22" fmla="*/ 199016 h 1231750"/>
                <a:gd name="connsiteX23" fmla="*/ 2039264 w 2127318"/>
                <a:gd name="connsiteY23" fmla="*/ 295835 h 1231750"/>
                <a:gd name="connsiteX24" fmla="*/ 2114568 w 2127318"/>
                <a:gd name="connsiteY24" fmla="*/ 414169 h 1231750"/>
                <a:gd name="connsiteX25" fmla="*/ 2125326 w 2127318"/>
                <a:gd name="connsiteY25" fmla="*/ 543261 h 1231750"/>
                <a:gd name="connsiteX26" fmla="*/ 2093053 w 2127318"/>
                <a:gd name="connsiteY26" fmla="*/ 693868 h 1231750"/>
                <a:gd name="connsiteX27" fmla="*/ 2006991 w 2127318"/>
                <a:gd name="connsiteY27" fmla="*/ 779929 h 1231750"/>
                <a:gd name="connsiteX28" fmla="*/ 1888657 w 2127318"/>
                <a:gd name="connsiteY28" fmla="*/ 833717 h 1231750"/>
                <a:gd name="connsiteX29" fmla="*/ 1781081 w 2127318"/>
                <a:gd name="connsiteY29" fmla="*/ 822960 h 1231750"/>
                <a:gd name="connsiteX30" fmla="*/ 1695020 w 2127318"/>
                <a:gd name="connsiteY30" fmla="*/ 758414 h 1231750"/>
                <a:gd name="connsiteX31" fmla="*/ 1641231 w 2127318"/>
                <a:gd name="connsiteY31" fmla="*/ 822960 h 1231750"/>
                <a:gd name="connsiteX32" fmla="*/ 1501382 w 2127318"/>
                <a:gd name="connsiteY32" fmla="*/ 952051 h 1231750"/>
                <a:gd name="connsiteX33" fmla="*/ 1361533 w 2127318"/>
                <a:gd name="connsiteY33" fmla="*/ 1091901 h 1231750"/>
                <a:gd name="connsiteX34" fmla="*/ 1167895 w 2127318"/>
                <a:gd name="connsiteY34" fmla="*/ 1199477 h 1231750"/>
                <a:gd name="connsiteX35" fmla="*/ 974257 w 2127318"/>
                <a:gd name="connsiteY35" fmla="*/ 1231750 h 1231750"/>
                <a:gd name="connsiteX36" fmla="*/ 748347 w 2127318"/>
                <a:gd name="connsiteY36" fmla="*/ 1199477 h 1231750"/>
                <a:gd name="connsiteX37" fmla="*/ 543951 w 2127318"/>
                <a:gd name="connsiteY37" fmla="*/ 1124174 h 1231750"/>
                <a:gd name="connsiteX38" fmla="*/ 371829 w 2127318"/>
                <a:gd name="connsiteY38" fmla="*/ 984324 h 1231750"/>
                <a:gd name="connsiteX39" fmla="*/ 231980 w 2127318"/>
                <a:gd name="connsiteY39" fmla="*/ 790687 h 123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27318" h="1231750">
                  <a:moveTo>
                    <a:pt x="59857" y="1145689"/>
                  </a:moveTo>
                  <a:cubicBezTo>
                    <a:pt x="37445" y="984324"/>
                    <a:pt x="15034" y="822960"/>
                    <a:pt x="6069" y="704626"/>
                  </a:cubicBezTo>
                  <a:cubicBezTo>
                    <a:pt x="-2896" y="586292"/>
                    <a:pt x="-1103" y="509195"/>
                    <a:pt x="6069" y="435684"/>
                  </a:cubicBezTo>
                  <a:cubicBezTo>
                    <a:pt x="13241" y="362173"/>
                    <a:pt x="31170" y="311971"/>
                    <a:pt x="49100" y="263562"/>
                  </a:cubicBezTo>
                  <a:cubicBezTo>
                    <a:pt x="67030" y="215153"/>
                    <a:pt x="88545" y="181087"/>
                    <a:pt x="113646" y="145228"/>
                  </a:cubicBezTo>
                  <a:cubicBezTo>
                    <a:pt x="138747" y="109369"/>
                    <a:pt x="172813" y="71717"/>
                    <a:pt x="199707" y="48409"/>
                  </a:cubicBezTo>
                  <a:cubicBezTo>
                    <a:pt x="226601" y="25101"/>
                    <a:pt x="246323" y="12551"/>
                    <a:pt x="275010" y="5379"/>
                  </a:cubicBezTo>
                  <a:cubicBezTo>
                    <a:pt x="303697" y="-1793"/>
                    <a:pt x="335970" y="-1793"/>
                    <a:pt x="371829" y="5379"/>
                  </a:cubicBezTo>
                  <a:cubicBezTo>
                    <a:pt x="407688" y="12551"/>
                    <a:pt x="452511" y="28687"/>
                    <a:pt x="490163" y="48409"/>
                  </a:cubicBezTo>
                  <a:cubicBezTo>
                    <a:pt x="527815" y="68131"/>
                    <a:pt x="570846" y="98612"/>
                    <a:pt x="597740" y="123713"/>
                  </a:cubicBezTo>
                  <a:cubicBezTo>
                    <a:pt x="624634" y="148814"/>
                    <a:pt x="626427" y="168536"/>
                    <a:pt x="651528" y="199016"/>
                  </a:cubicBezTo>
                  <a:cubicBezTo>
                    <a:pt x="676629" y="229496"/>
                    <a:pt x="717867" y="268941"/>
                    <a:pt x="748347" y="306593"/>
                  </a:cubicBezTo>
                  <a:cubicBezTo>
                    <a:pt x="778827" y="344245"/>
                    <a:pt x="809307" y="385482"/>
                    <a:pt x="834408" y="424927"/>
                  </a:cubicBezTo>
                  <a:cubicBezTo>
                    <a:pt x="859509" y="464372"/>
                    <a:pt x="864888" y="514574"/>
                    <a:pt x="898954" y="543261"/>
                  </a:cubicBezTo>
                  <a:cubicBezTo>
                    <a:pt x="933020" y="571948"/>
                    <a:pt x="988601" y="586291"/>
                    <a:pt x="1038803" y="597049"/>
                  </a:cubicBezTo>
                  <a:cubicBezTo>
                    <a:pt x="1089005" y="607807"/>
                    <a:pt x="1142794" y="616772"/>
                    <a:pt x="1200168" y="607807"/>
                  </a:cubicBezTo>
                  <a:cubicBezTo>
                    <a:pt x="1257542" y="598842"/>
                    <a:pt x="1327467" y="564776"/>
                    <a:pt x="1383048" y="543261"/>
                  </a:cubicBezTo>
                  <a:cubicBezTo>
                    <a:pt x="1438629" y="521746"/>
                    <a:pt x="1499589" y="502023"/>
                    <a:pt x="1533655" y="478715"/>
                  </a:cubicBezTo>
                  <a:cubicBezTo>
                    <a:pt x="1567721" y="455407"/>
                    <a:pt x="1571307" y="432098"/>
                    <a:pt x="1587443" y="403411"/>
                  </a:cubicBezTo>
                  <a:cubicBezTo>
                    <a:pt x="1603579" y="374724"/>
                    <a:pt x="1614338" y="338866"/>
                    <a:pt x="1630474" y="306593"/>
                  </a:cubicBezTo>
                  <a:cubicBezTo>
                    <a:pt x="1646610" y="274320"/>
                    <a:pt x="1653782" y="231289"/>
                    <a:pt x="1684262" y="209774"/>
                  </a:cubicBezTo>
                  <a:cubicBezTo>
                    <a:pt x="1714742" y="188259"/>
                    <a:pt x="1772116" y="179294"/>
                    <a:pt x="1813354" y="177501"/>
                  </a:cubicBezTo>
                  <a:cubicBezTo>
                    <a:pt x="1854592" y="175708"/>
                    <a:pt x="1894036" y="179294"/>
                    <a:pt x="1931688" y="199016"/>
                  </a:cubicBezTo>
                  <a:cubicBezTo>
                    <a:pt x="1969340" y="218738"/>
                    <a:pt x="2008784" y="259976"/>
                    <a:pt x="2039264" y="295835"/>
                  </a:cubicBezTo>
                  <a:cubicBezTo>
                    <a:pt x="2069744" y="331694"/>
                    <a:pt x="2100224" y="372931"/>
                    <a:pt x="2114568" y="414169"/>
                  </a:cubicBezTo>
                  <a:cubicBezTo>
                    <a:pt x="2128912" y="455407"/>
                    <a:pt x="2128912" y="496645"/>
                    <a:pt x="2125326" y="543261"/>
                  </a:cubicBezTo>
                  <a:cubicBezTo>
                    <a:pt x="2121740" y="589877"/>
                    <a:pt x="2112776" y="654423"/>
                    <a:pt x="2093053" y="693868"/>
                  </a:cubicBezTo>
                  <a:cubicBezTo>
                    <a:pt x="2073331" y="733313"/>
                    <a:pt x="2041057" y="756621"/>
                    <a:pt x="2006991" y="779929"/>
                  </a:cubicBezTo>
                  <a:cubicBezTo>
                    <a:pt x="1972925" y="803237"/>
                    <a:pt x="1926309" y="826545"/>
                    <a:pt x="1888657" y="833717"/>
                  </a:cubicBezTo>
                  <a:cubicBezTo>
                    <a:pt x="1851005" y="840889"/>
                    <a:pt x="1813354" y="835510"/>
                    <a:pt x="1781081" y="822960"/>
                  </a:cubicBezTo>
                  <a:cubicBezTo>
                    <a:pt x="1748808" y="810409"/>
                    <a:pt x="1718328" y="758414"/>
                    <a:pt x="1695020" y="758414"/>
                  </a:cubicBezTo>
                  <a:cubicBezTo>
                    <a:pt x="1671712" y="758414"/>
                    <a:pt x="1673504" y="790687"/>
                    <a:pt x="1641231" y="822960"/>
                  </a:cubicBezTo>
                  <a:cubicBezTo>
                    <a:pt x="1608958" y="855233"/>
                    <a:pt x="1547998" y="907228"/>
                    <a:pt x="1501382" y="952051"/>
                  </a:cubicBezTo>
                  <a:cubicBezTo>
                    <a:pt x="1454766" y="996874"/>
                    <a:pt x="1417114" y="1050663"/>
                    <a:pt x="1361533" y="1091901"/>
                  </a:cubicBezTo>
                  <a:cubicBezTo>
                    <a:pt x="1305952" y="1133139"/>
                    <a:pt x="1232441" y="1176169"/>
                    <a:pt x="1167895" y="1199477"/>
                  </a:cubicBezTo>
                  <a:cubicBezTo>
                    <a:pt x="1103349" y="1222785"/>
                    <a:pt x="1044182" y="1231750"/>
                    <a:pt x="974257" y="1231750"/>
                  </a:cubicBezTo>
                  <a:cubicBezTo>
                    <a:pt x="904332" y="1231750"/>
                    <a:pt x="820065" y="1217406"/>
                    <a:pt x="748347" y="1199477"/>
                  </a:cubicBezTo>
                  <a:cubicBezTo>
                    <a:pt x="676629" y="1181548"/>
                    <a:pt x="606704" y="1160033"/>
                    <a:pt x="543951" y="1124174"/>
                  </a:cubicBezTo>
                  <a:cubicBezTo>
                    <a:pt x="481198" y="1088315"/>
                    <a:pt x="423824" y="1039905"/>
                    <a:pt x="371829" y="984324"/>
                  </a:cubicBezTo>
                  <a:cubicBezTo>
                    <a:pt x="319834" y="928743"/>
                    <a:pt x="275907" y="859715"/>
                    <a:pt x="231980" y="790687"/>
                  </a:cubicBezTo>
                </a:path>
              </a:pathLst>
            </a:custGeom>
            <a:noFill/>
            <a:ln w="28575" cap="flat" cmpd="sng" algn="ctr">
              <a:solidFill>
                <a:srgbClr val="60487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cxnSp>
          <p:nvCxnSpPr>
            <p:cNvPr id="107" name="Straight Connector 106"/>
            <p:cNvCxnSpPr/>
            <p:nvPr/>
          </p:nvCxnSpPr>
          <p:spPr>
            <a:xfrm flipH="1" flipV="1">
              <a:off x="3033655" y="4647303"/>
              <a:ext cx="108566" cy="426496"/>
            </a:xfrm>
            <a:prstGeom prst="line">
              <a:avLst/>
            </a:prstGeom>
            <a:noFill/>
            <a:ln w="28575" cap="flat" cmpd="sng" algn="ctr">
              <a:solidFill>
                <a:srgbClr val="604878"/>
              </a:solidFill>
              <a:prstDash val="solid"/>
            </a:ln>
            <a:effectLst/>
          </p:spPr>
        </p:cxnSp>
        <p:cxnSp>
          <p:nvCxnSpPr>
            <p:cNvPr id="108" name="Straight Connector 107"/>
            <p:cNvCxnSpPr/>
            <p:nvPr/>
          </p:nvCxnSpPr>
          <p:spPr>
            <a:xfrm flipH="1" flipV="1">
              <a:off x="2872292" y="4060158"/>
              <a:ext cx="5544" cy="176646"/>
            </a:xfrm>
            <a:prstGeom prst="line">
              <a:avLst/>
            </a:prstGeom>
            <a:noFill/>
            <a:ln w="28575" cap="flat" cmpd="sng" algn="ctr">
              <a:solidFill>
                <a:srgbClr val="604878"/>
              </a:solidFill>
              <a:prstDash val="solid"/>
            </a:ln>
            <a:effectLst/>
          </p:spPr>
        </p:cxnSp>
        <p:cxnSp>
          <p:nvCxnSpPr>
            <p:cNvPr id="109" name="Straight Connector 108"/>
            <p:cNvCxnSpPr/>
            <p:nvPr/>
          </p:nvCxnSpPr>
          <p:spPr>
            <a:xfrm>
              <a:off x="2653443" y="3101367"/>
              <a:ext cx="344613" cy="100938"/>
            </a:xfrm>
            <a:prstGeom prst="line">
              <a:avLst/>
            </a:prstGeom>
            <a:noFill/>
            <a:ln w="28575" cap="flat" cmpd="sng" algn="ctr">
              <a:solidFill>
                <a:srgbClr val="604878"/>
              </a:solidFill>
              <a:prstDash val="solid"/>
            </a:ln>
            <a:effectLst/>
          </p:spPr>
        </p:cxnSp>
        <p:cxnSp>
          <p:nvCxnSpPr>
            <p:cNvPr id="110" name="Straight Connector 109"/>
            <p:cNvCxnSpPr/>
            <p:nvPr/>
          </p:nvCxnSpPr>
          <p:spPr>
            <a:xfrm flipV="1">
              <a:off x="2546856" y="3215431"/>
              <a:ext cx="486799" cy="21976"/>
            </a:xfrm>
            <a:prstGeom prst="line">
              <a:avLst/>
            </a:prstGeom>
            <a:noFill/>
            <a:ln w="28575" cap="flat" cmpd="sng" algn="ctr">
              <a:solidFill>
                <a:srgbClr val="604878"/>
              </a:solidFill>
              <a:prstDash val="solid"/>
            </a:ln>
            <a:effectLst/>
          </p:spPr>
        </p:cxnSp>
        <p:cxnSp>
          <p:nvCxnSpPr>
            <p:cNvPr id="111" name="Straight Connector 110"/>
            <p:cNvCxnSpPr/>
            <p:nvPr/>
          </p:nvCxnSpPr>
          <p:spPr>
            <a:xfrm flipV="1">
              <a:off x="3033655" y="3159680"/>
              <a:ext cx="151598" cy="42626"/>
            </a:xfrm>
            <a:prstGeom prst="line">
              <a:avLst/>
            </a:prstGeom>
            <a:noFill/>
            <a:ln w="28575" cap="flat" cmpd="sng" algn="ctr">
              <a:solidFill>
                <a:srgbClr val="604878"/>
              </a:solidFill>
              <a:prstDash val="solid"/>
            </a:ln>
            <a:effectLst/>
          </p:spPr>
        </p:cxnSp>
        <p:cxnSp>
          <p:nvCxnSpPr>
            <p:cNvPr id="112" name="Straight Connector 111"/>
            <p:cNvCxnSpPr/>
            <p:nvPr/>
          </p:nvCxnSpPr>
          <p:spPr>
            <a:xfrm>
              <a:off x="3033655" y="3215431"/>
              <a:ext cx="220038" cy="115042"/>
            </a:xfrm>
            <a:prstGeom prst="line">
              <a:avLst/>
            </a:prstGeom>
            <a:noFill/>
            <a:ln w="28575" cap="flat" cmpd="sng" algn="ctr">
              <a:solidFill>
                <a:srgbClr val="604878"/>
              </a:solidFill>
              <a:prstDash val="solid"/>
            </a:ln>
            <a:effectLst/>
          </p:spPr>
        </p:cxnSp>
        <p:sp>
          <p:nvSpPr>
            <p:cNvPr id="113" name="Freeform 112"/>
            <p:cNvSpPr/>
            <p:nvPr/>
          </p:nvSpPr>
          <p:spPr>
            <a:xfrm>
              <a:off x="2569296" y="2670272"/>
              <a:ext cx="314390" cy="314150"/>
            </a:xfrm>
            <a:custGeom>
              <a:avLst/>
              <a:gdLst>
                <a:gd name="connsiteX0" fmla="*/ 314149 w 314390"/>
                <a:gd name="connsiteY0" fmla="*/ 0 h 314150"/>
                <a:gd name="connsiteX1" fmla="*/ 308540 w 314390"/>
                <a:gd name="connsiteY1" fmla="*/ 72928 h 314150"/>
                <a:gd name="connsiteX2" fmla="*/ 274881 w 314390"/>
                <a:gd name="connsiteY2" fmla="*/ 123416 h 314150"/>
                <a:gd name="connsiteX3" fmla="*/ 207563 w 314390"/>
                <a:gd name="connsiteY3" fmla="*/ 151465 h 314150"/>
                <a:gd name="connsiteX4" fmla="*/ 129025 w 314390"/>
                <a:gd name="connsiteY4" fmla="*/ 190734 h 314150"/>
                <a:gd name="connsiteX5" fmla="*/ 78537 w 314390"/>
                <a:gd name="connsiteY5" fmla="*/ 241222 h 314150"/>
                <a:gd name="connsiteX6" fmla="*/ 33659 w 314390"/>
                <a:gd name="connsiteY6" fmla="*/ 263662 h 314150"/>
                <a:gd name="connsiteX7" fmla="*/ 0 w 314390"/>
                <a:gd name="connsiteY7" fmla="*/ 314150 h 31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390" h="314150">
                  <a:moveTo>
                    <a:pt x="314149" y="0"/>
                  </a:moveTo>
                  <a:cubicBezTo>
                    <a:pt x="314617" y="26179"/>
                    <a:pt x="315085" y="52359"/>
                    <a:pt x="308540" y="72928"/>
                  </a:cubicBezTo>
                  <a:cubicBezTo>
                    <a:pt x="301995" y="93497"/>
                    <a:pt x="291710" y="110327"/>
                    <a:pt x="274881" y="123416"/>
                  </a:cubicBezTo>
                  <a:cubicBezTo>
                    <a:pt x="258051" y="136506"/>
                    <a:pt x="231872" y="140245"/>
                    <a:pt x="207563" y="151465"/>
                  </a:cubicBezTo>
                  <a:cubicBezTo>
                    <a:pt x="183254" y="162685"/>
                    <a:pt x="150529" y="175775"/>
                    <a:pt x="129025" y="190734"/>
                  </a:cubicBezTo>
                  <a:cubicBezTo>
                    <a:pt x="107521" y="205693"/>
                    <a:pt x="94431" y="229067"/>
                    <a:pt x="78537" y="241222"/>
                  </a:cubicBezTo>
                  <a:cubicBezTo>
                    <a:pt x="62643" y="253377"/>
                    <a:pt x="46748" y="251507"/>
                    <a:pt x="33659" y="263662"/>
                  </a:cubicBezTo>
                  <a:cubicBezTo>
                    <a:pt x="20569" y="275817"/>
                    <a:pt x="10284" y="294983"/>
                    <a:pt x="0" y="314150"/>
                  </a:cubicBezTo>
                </a:path>
              </a:pathLst>
            </a:custGeom>
            <a:noFill/>
            <a:ln w="28575" cap="flat" cmpd="sng" algn="ctr">
              <a:solidFill>
                <a:srgbClr val="60487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4" name="Freeform 113"/>
            <p:cNvSpPr/>
            <p:nvPr/>
          </p:nvSpPr>
          <p:spPr>
            <a:xfrm>
              <a:off x="3001252" y="2715151"/>
              <a:ext cx="224392" cy="381467"/>
            </a:xfrm>
            <a:custGeom>
              <a:avLst/>
              <a:gdLst>
                <a:gd name="connsiteX0" fmla="*/ 0 w 224392"/>
                <a:gd name="connsiteY0" fmla="*/ 0 h 381467"/>
                <a:gd name="connsiteX1" fmla="*/ 22439 w 224392"/>
                <a:gd name="connsiteY1" fmla="*/ 123416 h 381467"/>
                <a:gd name="connsiteX2" fmla="*/ 61708 w 224392"/>
                <a:gd name="connsiteY2" fmla="*/ 179514 h 381467"/>
                <a:gd name="connsiteX3" fmla="*/ 84147 w 224392"/>
                <a:gd name="connsiteY3" fmla="*/ 213173 h 381467"/>
                <a:gd name="connsiteX4" fmla="*/ 157074 w 224392"/>
                <a:gd name="connsiteY4" fmla="*/ 263661 h 381467"/>
                <a:gd name="connsiteX5" fmla="*/ 190733 w 224392"/>
                <a:gd name="connsiteY5" fmla="*/ 297320 h 381467"/>
                <a:gd name="connsiteX6" fmla="*/ 207563 w 224392"/>
                <a:gd name="connsiteY6" fmla="*/ 336589 h 381467"/>
                <a:gd name="connsiteX7" fmla="*/ 224392 w 224392"/>
                <a:gd name="connsiteY7" fmla="*/ 381467 h 38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392" h="381467">
                  <a:moveTo>
                    <a:pt x="0" y="0"/>
                  </a:moveTo>
                  <a:cubicBezTo>
                    <a:pt x="6077" y="46748"/>
                    <a:pt x="12154" y="93497"/>
                    <a:pt x="22439" y="123416"/>
                  </a:cubicBezTo>
                  <a:cubicBezTo>
                    <a:pt x="32724" y="153335"/>
                    <a:pt x="51423" y="164555"/>
                    <a:pt x="61708" y="179514"/>
                  </a:cubicBezTo>
                  <a:cubicBezTo>
                    <a:pt x="71993" y="194473"/>
                    <a:pt x="68253" y="199149"/>
                    <a:pt x="84147" y="213173"/>
                  </a:cubicBezTo>
                  <a:cubicBezTo>
                    <a:pt x="100041" y="227197"/>
                    <a:pt x="139310" y="249637"/>
                    <a:pt x="157074" y="263661"/>
                  </a:cubicBezTo>
                  <a:cubicBezTo>
                    <a:pt x="174838" y="277686"/>
                    <a:pt x="182318" y="285165"/>
                    <a:pt x="190733" y="297320"/>
                  </a:cubicBezTo>
                  <a:cubicBezTo>
                    <a:pt x="199148" y="309475"/>
                    <a:pt x="201953" y="322565"/>
                    <a:pt x="207563" y="336589"/>
                  </a:cubicBezTo>
                  <a:cubicBezTo>
                    <a:pt x="213173" y="350614"/>
                    <a:pt x="218782" y="366040"/>
                    <a:pt x="224392" y="381467"/>
                  </a:cubicBezTo>
                </a:path>
              </a:pathLst>
            </a:custGeom>
            <a:noFill/>
            <a:ln w="28575" cap="flat" cmpd="sng" algn="ctr">
              <a:solidFill>
                <a:srgbClr val="60487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115" name="Freeform 114"/>
            <p:cNvSpPr/>
            <p:nvPr/>
          </p:nvSpPr>
          <p:spPr>
            <a:xfrm>
              <a:off x="2668402" y="3516701"/>
              <a:ext cx="347708" cy="327269"/>
            </a:xfrm>
            <a:custGeom>
              <a:avLst/>
              <a:gdLst>
                <a:gd name="connsiteX0" fmla="*/ 327240 w 347708"/>
                <a:gd name="connsiteY0" fmla="*/ 654 h 327269"/>
                <a:gd name="connsiteX1" fmla="*/ 186994 w 347708"/>
                <a:gd name="connsiteY1" fmla="*/ 28703 h 327269"/>
                <a:gd name="connsiteX2" fmla="*/ 125286 w 347708"/>
                <a:gd name="connsiteY2" fmla="*/ 67971 h 327269"/>
                <a:gd name="connsiteX3" fmla="*/ 74798 w 347708"/>
                <a:gd name="connsiteY3" fmla="*/ 124070 h 327269"/>
                <a:gd name="connsiteX4" fmla="*/ 29919 w 347708"/>
                <a:gd name="connsiteY4" fmla="*/ 208217 h 327269"/>
                <a:gd name="connsiteX5" fmla="*/ 1870 w 347708"/>
                <a:gd name="connsiteY5" fmla="*/ 258705 h 327269"/>
                <a:gd name="connsiteX6" fmla="*/ 7480 w 347708"/>
                <a:gd name="connsiteY6" fmla="*/ 309193 h 327269"/>
                <a:gd name="connsiteX7" fmla="*/ 46749 w 347708"/>
                <a:gd name="connsiteY7" fmla="*/ 326023 h 327269"/>
                <a:gd name="connsiteX8" fmla="*/ 130896 w 347708"/>
                <a:gd name="connsiteY8" fmla="*/ 326023 h 327269"/>
                <a:gd name="connsiteX9" fmla="*/ 209434 w 347708"/>
                <a:gd name="connsiteY9" fmla="*/ 326023 h 327269"/>
                <a:gd name="connsiteX10" fmla="*/ 231873 w 347708"/>
                <a:gd name="connsiteY10" fmla="*/ 320413 h 327269"/>
                <a:gd name="connsiteX11" fmla="*/ 254312 w 347708"/>
                <a:gd name="connsiteY11" fmla="*/ 292364 h 327269"/>
                <a:gd name="connsiteX12" fmla="*/ 243092 w 347708"/>
                <a:gd name="connsiteY12" fmla="*/ 225046 h 327269"/>
                <a:gd name="connsiteX13" fmla="*/ 243092 w 347708"/>
                <a:gd name="connsiteY13" fmla="*/ 168948 h 327269"/>
                <a:gd name="connsiteX14" fmla="*/ 243092 w 347708"/>
                <a:gd name="connsiteY14" fmla="*/ 124070 h 327269"/>
                <a:gd name="connsiteX15" fmla="*/ 259922 w 347708"/>
                <a:gd name="connsiteY15" fmla="*/ 84801 h 327269"/>
                <a:gd name="connsiteX16" fmla="*/ 276751 w 347708"/>
                <a:gd name="connsiteY16" fmla="*/ 67971 h 327269"/>
                <a:gd name="connsiteX17" fmla="*/ 321630 w 347708"/>
                <a:gd name="connsiteY17" fmla="*/ 51142 h 327269"/>
                <a:gd name="connsiteX18" fmla="*/ 344069 w 347708"/>
                <a:gd name="connsiteY18" fmla="*/ 56752 h 327269"/>
                <a:gd name="connsiteX19" fmla="*/ 327240 w 347708"/>
                <a:gd name="connsiteY19" fmla="*/ 654 h 3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708" h="327269">
                  <a:moveTo>
                    <a:pt x="327240" y="654"/>
                  </a:moveTo>
                  <a:cubicBezTo>
                    <a:pt x="301061" y="-4021"/>
                    <a:pt x="220653" y="17484"/>
                    <a:pt x="186994" y="28703"/>
                  </a:cubicBezTo>
                  <a:cubicBezTo>
                    <a:pt x="153335" y="39922"/>
                    <a:pt x="143985" y="52077"/>
                    <a:pt x="125286" y="67971"/>
                  </a:cubicBezTo>
                  <a:cubicBezTo>
                    <a:pt x="106587" y="83865"/>
                    <a:pt x="90692" y="100696"/>
                    <a:pt x="74798" y="124070"/>
                  </a:cubicBezTo>
                  <a:cubicBezTo>
                    <a:pt x="58903" y="147444"/>
                    <a:pt x="42074" y="185778"/>
                    <a:pt x="29919" y="208217"/>
                  </a:cubicBezTo>
                  <a:cubicBezTo>
                    <a:pt x="17764" y="230656"/>
                    <a:pt x="5610" y="241876"/>
                    <a:pt x="1870" y="258705"/>
                  </a:cubicBezTo>
                  <a:cubicBezTo>
                    <a:pt x="-1870" y="275534"/>
                    <a:pt x="0" y="297973"/>
                    <a:pt x="7480" y="309193"/>
                  </a:cubicBezTo>
                  <a:cubicBezTo>
                    <a:pt x="14960" y="320413"/>
                    <a:pt x="26180" y="323218"/>
                    <a:pt x="46749" y="326023"/>
                  </a:cubicBezTo>
                  <a:cubicBezTo>
                    <a:pt x="67318" y="328828"/>
                    <a:pt x="130896" y="326023"/>
                    <a:pt x="130896" y="326023"/>
                  </a:cubicBezTo>
                  <a:cubicBezTo>
                    <a:pt x="158010" y="326023"/>
                    <a:pt x="192604" y="326958"/>
                    <a:pt x="209434" y="326023"/>
                  </a:cubicBezTo>
                  <a:cubicBezTo>
                    <a:pt x="226263" y="325088"/>
                    <a:pt x="224393" y="326023"/>
                    <a:pt x="231873" y="320413"/>
                  </a:cubicBezTo>
                  <a:cubicBezTo>
                    <a:pt x="239353" y="314803"/>
                    <a:pt x="252442" y="308259"/>
                    <a:pt x="254312" y="292364"/>
                  </a:cubicBezTo>
                  <a:cubicBezTo>
                    <a:pt x="256182" y="276470"/>
                    <a:pt x="244962" y="245615"/>
                    <a:pt x="243092" y="225046"/>
                  </a:cubicBezTo>
                  <a:cubicBezTo>
                    <a:pt x="241222" y="204477"/>
                    <a:pt x="243092" y="168948"/>
                    <a:pt x="243092" y="168948"/>
                  </a:cubicBezTo>
                  <a:cubicBezTo>
                    <a:pt x="243092" y="152119"/>
                    <a:pt x="240287" y="138094"/>
                    <a:pt x="243092" y="124070"/>
                  </a:cubicBezTo>
                  <a:cubicBezTo>
                    <a:pt x="245897" y="110046"/>
                    <a:pt x="254312" y="94151"/>
                    <a:pt x="259922" y="84801"/>
                  </a:cubicBezTo>
                  <a:cubicBezTo>
                    <a:pt x="265532" y="75451"/>
                    <a:pt x="266466" y="73581"/>
                    <a:pt x="276751" y="67971"/>
                  </a:cubicBezTo>
                  <a:cubicBezTo>
                    <a:pt x="287036" y="62361"/>
                    <a:pt x="310410" y="53012"/>
                    <a:pt x="321630" y="51142"/>
                  </a:cubicBezTo>
                  <a:cubicBezTo>
                    <a:pt x="332850" y="49272"/>
                    <a:pt x="339394" y="58622"/>
                    <a:pt x="344069" y="56752"/>
                  </a:cubicBezTo>
                  <a:cubicBezTo>
                    <a:pt x="348744" y="54882"/>
                    <a:pt x="353419" y="5329"/>
                    <a:pt x="327240" y="654"/>
                  </a:cubicBezTo>
                  <a:close/>
                </a:path>
              </a:pathLst>
            </a:custGeom>
            <a:solidFill>
              <a:srgbClr val="604878"/>
            </a:solidFill>
            <a:ln w="25400" cap="flat" cmpd="sng" algn="ctr">
              <a:solidFill>
                <a:srgbClr val="60487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grpSp>
      <p:sp>
        <p:nvSpPr>
          <p:cNvPr id="3" name="Footer Placeholder 2"/>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22</a:t>
            </a:fld>
            <a:endParaRPr lang="en-US"/>
          </a:p>
        </p:txBody>
      </p:sp>
      <p:sp>
        <p:nvSpPr>
          <p:cNvPr id="47" name="TextBox 46"/>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Yang and Marr, 2011, </a:t>
            </a:r>
            <a:r>
              <a:rPr lang="en-US" sz="1200" i="1" dirty="0" err="1">
                <a:solidFill>
                  <a:schemeClr val="bg1">
                    <a:lumMod val="50000"/>
                  </a:schemeClr>
                </a:solidFill>
                <a:cs typeface="Arial" panose="020B0604020202020204" pitchFamily="34" charset="0"/>
              </a:rPr>
              <a:t>PLoS</a:t>
            </a:r>
            <a:r>
              <a:rPr lang="en-US" sz="1200" i="1" dirty="0">
                <a:solidFill>
                  <a:schemeClr val="bg1">
                    <a:lumMod val="50000"/>
                  </a:schemeClr>
                </a:solidFill>
                <a:cs typeface="Arial" panose="020B0604020202020204" pitchFamily="34" charset="0"/>
              </a:rPr>
              <a:t> One</a:t>
            </a:r>
            <a:r>
              <a:rPr lang="en-US" sz="1200" dirty="0">
                <a:solidFill>
                  <a:schemeClr val="bg1">
                    <a:lumMod val="50000"/>
                  </a:schemeClr>
                </a:solidFill>
                <a:cs typeface="Arial" panose="020B0604020202020204" pitchFamily="34" charset="0"/>
              </a:rPr>
              <a:t>, https://www.ncbi.nlm.nih.gov/pmc/articles/PMC3123350/</a:t>
            </a:r>
          </a:p>
        </p:txBody>
      </p:sp>
      <p:cxnSp>
        <p:nvCxnSpPr>
          <p:cNvPr id="7" name="Straight Arrow Connector 6"/>
          <p:cNvCxnSpPr/>
          <p:nvPr/>
        </p:nvCxnSpPr>
        <p:spPr>
          <a:xfrm flipH="1">
            <a:off x="3995803" y="2632288"/>
            <a:ext cx="12526" cy="1889608"/>
          </a:xfrm>
          <a:prstGeom prst="straightConnector1">
            <a:avLst/>
          </a:prstGeom>
          <a:ln>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988486" y="3345248"/>
            <a:ext cx="377026" cy="461665"/>
          </a:xfrm>
          <a:prstGeom prst="rect">
            <a:avLst/>
          </a:prstGeom>
          <a:noFill/>
        </p:spPr>
        <p:txBody>
          <a:bodyPr wrap="none" rtlCol="0">
            <a:spAutoFit/>
          </a:bodyPr>
          <a:lstStyle/>
          <a:p>
            <a:r>
              <a:rPr lang="en-US" sz="2400" dirty="0">
                <a:solidFill>
                  <a:srgbClr val="C00000"/>
                </a:solidFill>
              </a:rPr>
              <a:t>H</a:t>
            </a:r>
          </a:p>
        </p:txBody>
      </p:sp>
      <p:sp>
        <p:nvSpPr>
          <p:cNvPr id="51" name="TextBox 50"/>
          <p:cNvSpPr txBox="1"/>
          <p:nvPr/>
        </p:nvSpPr>
        <p:spPr>
          <a:xfrm>
            <a:off x="6662609" y="5997050"/>
            <a:ext cx="2095537" cy="276999"/>
          </a:xfrm>
          <a:prstGeom prst="rect">
            <a:avLst/>
          </a:prstGeom>
          <a:noFill/>
        </p:spPr>
        <p:txBody>
          <a:bodyPr wrap="square" lIns="0" tIns="0" rIns="0" bIns="0" rtlCol="0">
            <a:spAutoFit/>
          </a:bodyPr>
          <a:lstStyle/>
          <a:p>
            <a:r>
              <a:rPr lang="en-US" dirty="0">
                <a:solidFill>
                  <a:schemeClr val="accent4"/>
                </a:solidFill>
                <a:cs typeface="Arial" pitchFamily="34" charset="0"/>
              </a:rPr>
              <a:t>relative humidity (RH)</a:t>
            </a:r>
          </a:p>
        </p:txBody>
      </p:sp>
    </p:spTree>
    <p:extLst>
      <p:ext uri="{BB962C8B-B14F-4D97-AF65-F5344CB8AC3E}">
        <p14:creationId xmlns:p14="http://schemas.microsoft.com/office/powerpoint/2010/main" val="33563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pPr marL="4637088" indent="-255588"/>
            <a:endParaRPr lang="en-US" dirty="0"/>
          </a:p>
          <a:p>
            <a:pPr marL="4381500" indent="0">
              <a:buNone/>
            </a:pPr>
            <a:endParaRPr lang="en-US" dirty="0"/>
          </a:p>
        </p:txBody>
      </p:sp>
      <p:sp>
        <p:nvSpPr>
          <p:cNvPr id="3" name="Title 2"/>
          <p:cNvSpPr>
            <a:spLocks noGrp="1"/>
          </p:cNvSpPr>
          <p:nvPr>
            <p:ph type="title"/>
          </p:nvPr>
        </p:nvSpPr>
        <p:spPr/>
        <p:txBody>
          <a:bodyPr>
            <a:normAutofit/>
          </a:bodyPr>
          <a:lstStyle/>
          <a:p>
            <a:r>
              <a:rPr lang="en-US" dirty="0"/>
              <a:t>Virus Viability vs. RH</a:t>
            </a:r>
          </a:p>
        </p:txBody>
      </p:sp>
      <p:graphicFrame>
        <p:nvGraphicFramePr>
          <p:cNvPr id="5" name="Chart 4"/>
          <p:cNvGraphicFramePr/>
          <p:nvPr>
            <p:extLst>
              <p:ext uri="{D42A27DB-BD31-4B8C-83A1-F6EECF244321}">
                <p14:modId xmlns:p14="http://schemas.microsoft.com/office/powerpoint/2010/main" val="2527462457"/>
              </p:ext>
            </p:extLst>
          </p:nvPr>
        </p:nvGraphicFramePr>
        <p:xfrm>
          <a:off x="347450" y="1777585"/>
          <a:ext cx="4493385" cy="380209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23</a:t>
            </a:fld>
            <a:endParaRPr lang="en-US"/>
          </a:p>
        </p:txBody>
      </p:sp>
      <p:sp>
        <p:nvSpPr>
          <p:cNvPr id="9" name="TextBox 8"/>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Yang and Marr, 2011, </a:t>
            </a:r>
            <a:r>
              <a:rPr lang="en-US" sz="1200" i="1" dirty="0" err="1">
                <a:solidFill>
                  <a:schemeClr val="bg1">
                    <a:lumMod val="50000"/>
                  </a:schemeClr>
                </a:solidFill>
                <a:cs typeface="Arial" panose="020B0604020202020204" pitchFamily="34" charset="0"/>
              </a:rPr>
              <a:t>PLoS</a:t>
            </a:r>
            <a:r>
              <a:rPr lang="en-US" sz="1200" i="1" dirty="0">
                <a:solidFill>
                  <a:schemeClr val="bg1">
                    <a:lumMod val="50000"/>
                  </a:schemeClr>
                </a:solidFill>
                <a:cs typeface="Arial" panose="020B0604020202020204" pitchFamily="34" charset="0"/>
              </a:rPr>
              <a:t> One</a:t>
            </a:r>
            <a:r>
              <a:rPr lang="en-US" sz="1200" dirty="0">
                <a:solidFill>
                  <a:schemeClr val="bg1">
                    <a:lumMod val="50000"/>
                  </a:schemeClr>
                </a:solidFill>
                <a:cs typeface="Arial" panose="020B0604020202020204" pitchFamily="34" charset="0"/>
              </a:rPr>
              <a:t>, https://www.ncbi.nlm.nih.gov/pmc/articles/PMC3123350/</a:t>
            </a:r>
          </a:p>
        </p:txBody>
      </p:sp>
      <p:sp>
        <p:nvSpPr>
          <p:cNvPr id="6" name="TextBox 5">
            <a:extLst>
              <a:ext uri="{FF2B5EF4-FFF2-40B4-BE49-F238E27FC236}">
                <a16:creationId xmlns:a16="http://schemas.microsoft.com/office/drawing/2014/main" id="{FE05A14B-DAC3-450A-A073-E70C9ABBE461}"/>
              </a:ext>
            </a:extLst>
          </p:cNvPr>
          <p:cNvSpPr txBox="1"/>
          <p:nvPr/>
        </p:nvSpPr>
        <p:spPr>
          <a:xfrm>
            <a:off x="1639614" y="1246485"/>
            <a:ext cx="1765738" cy="923330"/>
          </a:xfrm>
          <a:prstGeom prst="rect">
            <a:avLst/>
          </a:prstGeom>
          <a:noFill/>
          <a:ln>
            <a:solidFill>
              <a:schemeClr val="accent2"/>
            </a:solidFill>
          </a:ln>
        </p:spPr>
        <p:txBody>
          <a:bodyPr wrap="square" rtlCol="0">
            <a:spAutoFit/>
          </a:bodyPr>
          <a:lstStyle/>
          <a:p>
            <a:r>
              <a:rPr lang="en-US" dirty="0"/>
              <a:t>virus decays less (survives better) at low RH</a:t>
            </a:r>
          </a:p>
        </p:txBody>
      </p:sp>
      <p:sp>
        <p:nvSpPr>
          <p:cNvPr id="10" name="TextBox 9">
            <a:extLst>
              <a:ext uri="{FF2B5EF4-FFF2-40B4-BE49-F238E27FC236}">
                <a16:creationId xmlns:a16="http://schemas.microsoft.com/office/drawing/2014/main" id="{7A55E538-06D4-4126-B55B-55CA3DB32056}"/>
              </a:ext>
            </a:extLst>
          </p:cNvPr>
          <p:cNvSpPr txBox="1"/>
          <p:nvPr/>
        </p:nvSpPr>
        <p:spPr>
          <a:xfrm>
            <a:off x="4184093" y="3678632"/>
            <a:ext cx="1875884" cy="923330"/>
          </a:xfrm>
          <a:prstGeom prst="rect">
            <a:avLst/>
          </a:prstGeom>
          <a:noFill/>
          <a:ln>
            <a:solidFill>
              <a:schemeClr val="accent2"/>
            </a:solidFill>
          </a:ln>
        </p:spPr>
        <p:txBody>
          <a:bodyPr wrap="square" rtlCol="0">
            <a:spAutoFit/>
          </a:bodyPr>
          <a:lstStyle/>
          <a:p>
            <a:r>
              <a:rPr lang="en-US" dirty="0"/>
              <a:t>virus decays more at high RH (y-axis is upside down)</a:t>
            </a:r>
          </a:p>
        </p:txBody>
      </p:sp>
    </p:spTree>
    <p:extLst>
      <p:ext uri="{BB962C8B-B14F-4D97-AF65-F5344CB8AC3E}">
        <p14:creationId xmlns:p14="http://schemas.microsoft.com/office/powerpoint/2010/main" val="16278933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Virus-Aerosols From a Cough</a:t>
            </a:r>
          </a:p>
        </p:txBody>
      </p:sp>
      <p:graphicFrame>
        <p:nvGraphicFramePr>
          <p:cNvPr id="18" name="Chart 17"/>
          <p:cNvGraphicFramePr/>
          <p:nvPr>
            <p:extLst>
              <p:ext uri="{D42A27DB-BD31-4B8C-83A1-F6EECF244321}">
                <p14:modId xmlns:p14="http://schemas.microsoft.com/office/powerpoint/2010/main" val="82064714"/>
              </p:ext>
            </p:extLst>
          </p:nvPr>
        </p:nvGraphicFramePr>
        <p:xfrm>
          <a:off x="1168620" y="1238720"/>
          <a:ext cx="6629400" cy="4465394"/>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p:cNvSpPr txBox="1"/>
          <p:nvPr/>
        </p:nvSpPr>
        <p:spPr>
          <a:xfrm>
            <a:off x="730898" y="5785271"/>
            <a:ext cx="7682204" cy="830997"/>
          </a:xfrm>
          <a:prstGeom prst="rect">
            <a:avLst/>
          </a:prstGeom>
          <a:noFill/>
        </p:spPr>
        <p:txBody>
          <a:bodyPr wrap="square" rtlCol="0">
            <a:spAutoFit/>
          </a:bodyPr>
          <a:lstStyle/>
          <a:p>
            <a:r>
              <a:rPr lang="en-US" sz="2400" dirty="0"/>
              <a:t>There is a size shift due to loss of larger droplets by gravitational settling.</a:t>
            </a:r>
          </a:p>
        </p:txBody>
      </p:sp>
      <p:sp>
        <p:nvSpPr>
          <p:cNvPr id="10" name="TextBox 1"/>
          <p:cNvSpPr txBox="1"/>
          <p:nvPr/>
        </p:nvSpPr>
        <p:spPr>
          <a:xfrm>
            <a:off x="3661637" y="2560292"/>
            <a:ext cx="2073870" cy="10369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accent5"/>
                </a:solidFill>
                <a:latin typeface="Calibri" panose="020F0502020204030204" pitchFamily="34" charset="0"/>
                <a:cs typeface="Calibri" panose="020F0502020204030204" pitchFamily="34" charset="0"/>
              </a:rPr>
              <a:t>evaporation and gravitational settling</a:t>
            </a:r>
          </a:p>
        </p:txBody>
      </p:sp>
      <p:sp>
        <p:nvSpPr>
          <p:cNvPr id="8" name="TextBox 7"/>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Yang and Marr, 2011, </a:t>
            </a:r>
            <a:r>
              <a:rPr lang="en-US" sz="1200" i="1" dirty="0" err="1">
                <a:solidFill>
                  <a:schemeClr val="bg1">
                    <a:lumMod val="50000"/>
                  </a:schemeClr>
                </a:solidFill>
                <a:cs typeface="Arial" panose="020B0604020202020204" pitchFamily="34" charset="0"/>
              </a:rPr>
              <a:t>PLoS</a:t>
            </a:r>
            <a:r>
              <a:rPr lang="en-US" sz="1200" i="1" dirty="0">
                <a:solidFill>
                  <a:schemeClr val="bg1">
                    <a:lumMod val="50000"/>
                  </a:schemeClr>
                </a:solidFill>
                <a:cs typeface="Arial" panose="020B0604020202020204" pitchFamily="34" charset="0"/>
              </a:rPr>
              <a:t> One</a:t>
            </a:r>
            <a:r>
              <a:rPr lang="en-US" sz="1200" dirty="0">
                <a:solidFill>
                  <a:schemeClr val="bg1">
                    <a:lumMod val="50000"/>
                  </a:schemeClr>
                </a:solidFill>
                <a:cs typeface="Arial" panose="020B0604020202020204" pitchFamily="34" charset="0"/>
              </a:rPr>
              <a:t>, https://www.ncbi.nlm.nih.gov/pmc/articles/PMC3123350/</a:t>
            </a:r>
          </a:p>
        </p:txBody>
      </p:sp>
      <p:sp>
        <p:nvSpPr>
          <p:cNvPr id="2" name="Footer Placeholder 1"/>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24</a:t>
            </a:fld>
            <a:endParaRPr lang="en-US"/>
          </a:p>
        </p:txBody>
      </p:sp>
    </p:spTree>
    <p:extLst>
      <p:ext uri="{BB962C8B-B14F-4D97-AF65-F5344CB8AC3E}">
        <p14:creationId xmlns:p14="http://schemas.microsoft.com/office/powerpoint/2010/main" val="12880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right)">
                                      <p:cBhvr>
                                        <p:cTn id="13" dur="500"/>
                                        <p:tgtEl>
                                          <p:spTgt spid="18">
                                            <p:graphicEl>
                                              <a:chart seriesIdx="1" categoryIdx="-4" bldStep="series"/>
                                            </p:graphic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8">
                                            <p:graphicEl>
                                              <a:chart seriesIdx="2" categoryIdx="-4" bldStep="series"/>
                                            </p:graphicEl>
                                          </p:spTgt>
                                        </p:tgtEl>
                                        <p:attrNameLst>
                                          <p:attrName>style.visibility</p:attrName>
                                        </p:attrNameLst>
                                      </p:cBhvr>
                                      <p:to>
                                        <p:strVal val="visible"/>
                                      </p:to>
                                    </p:set>
                                    <p:animEffect transition="in" filter="wipe(right)">
                                      <p:cBhvr>
                                        <p:cTn id="20" dur="500"/>
                                        <p:tgtEl>
                                          <p:spTgt spid="18">
                                            <p:graphicEl>
                                              <a:chart seriesIdx="2"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8">
                                            <p:graphicEl>
                                              <a:chart seriesIdx="3" categoryIdx="-4" bldStep="series"/>
                                            </p:graphicEl>
                                          </p:spTgt>
                                        </p:tgtEl>
                                        <p:attrNameLst>
                                          <p:attrName>style.visibility</p:attrName>
                                        </p:attrNameLst>
                                      </p:cBhvr>
                                      <p:to>
                                        <p:strVal val="visible"/>
                                      </p:to>
                                    </p:set>
                                    <p:animEffect transition="in" filter="wipe(right)">
                                      <p:cBhvr>
                                        <p:cTn id="25" dur="500"/>
                                        <p:tgtEl>
                                          <p:spTgt spid="18">
                                            <p:graphicEl>
                                              <a:chart seriesIdx="3"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8">
                                            <p:graphicEl>
                                              <a:chart seriesIdx="4" categoryIdx="-4" bldStep="series"/>
                                            </p:graphicEl>
                                          </p:spTgt>
                                        </p:tgtEl>
                                        <p:attrNameLst>
                                          <p:attrName>style.visibility</p:attrName>
                                        </p:attrNameLst>
                                      </p:cBhvr>
                                      <p:to>
                                        <p:strVal val="visible"/>
                                      </p:to>
                                    </p:set>
                                    <p:animEffect transition="in" filter="wipe(right)">
                                      <p:cBhvr>
                                        <p:cTn id="30" dur="500"/>
                                        <p:tgtEl>
                                          <p:spTgt spid="18">
                                            <p:graphicEl>
                                              <a:chart seriesIdx="4"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8">
                                            <p:graphicEl>
                                              <a:chart seriesIdx="5" categoryIdx="-4" bldStep="series"/>
                                            </p:graphicEl>
                                          </p:spTgt>
                                        </p:tgtEl>
                                        <p:attrNameLst>
                                          <p:attrName>style.visibility</p:attrName>
                                        </p:attrNameLst>
                                      </p:cBhvr>
                                      <p:to>
                                        <p:strVal val="visible"/>
                                      </p:to>
                                    </p:set>
                                    <p:animEffect transition="in" filter="wipe(right)">
                                      <p:cBhvr>
                                        <p:cTn id="35" dur="500"/>
                                        <p:tgtEl>
                                          <p:spTgt spid="18">
                                            <p:graphicEl>
                                              <a:chart seriesIdx="5"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8">
                                            <p:graphicEl>
                                              <a:chart seriesIdx="6" categoryIdx="-4" bldStep="series"/>
                                            </p:graphicEl>
                                          </p:spTgt>
                                        </p:tgtEl>
                                        <p:attrNameLst>
                                          <p:attrName>style.visibility</p:attrName>
                                        </p:attrNameLst>
                                      </p:cBhvr>
                                      <p:to>
                                        <p:strVal val="visible"/>
                                      </p:to>
                                    </p:set>
                                    <p:animEffect transition="in" filter="wipe(right)">
                                      <p:cBhvr>
                                        <p:cTn id="40" dur="500"/>
                                        <p:tgtEl>
                                          <p:spTgt spid="18">
                                            <p:graphicEl>
                                              <a:chart seriesIdx="6" categoryIdx="-4" bldStep="series"/>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P spid="59" grpId="0"/>
      <p:bldP spid="10" grpId="0" uiExpan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Infectious Concentrations vs. RH</a:t>
            </a:r>
          </a:p>
        </p:txBody>
      </p:sp>
      <p:sp>
        <p:nvSpPr>
          <p:cNvPr id="59" name="TextBox 58"/>
          <p:cNvSpPr txBox="1"/>
          <p:nvPr/>
        </p:nvSpPr>
        <p:spPr>
          <a:xfrm>
            <a:off x="391885" y="5714375"/>
            <a:ext cx="8360229"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Concentrations are higher at lower RH mainly because lab-determined </a:t>
            </a:r>
            <a:r>
              <a:rPr lang="en-US" sz="2400" u="sng" dirty="0">
                <a:latin typeface="Calibri" panose="020F0502020204030204" pitchFamily="34" charset="0"/>
                <a:cs typeface="Calibri" panose="020F0502020204030204" pitchFamily="34" charset="0"/>
              </a:rPr>
              <a:t>inactivation rate </a:t>
            </a:r>
            <a:r>
              <a:rPr lang="en-US" sz="2400" dirty="0">
                <a:latin typeface="Calibri" panose="020F0502020204030204" pitchFamily="34" charset="0"/>
                <a:cs typeface="Calibri" panose="020F0502020204030204" pitchFamily="34" charset="0"/>
              </a:rPr>
              <a:t>is lower.</a:t>
            </a:r>
          </a:p>
        </p:txBody>
      </p:sp>
      <p:graphicFrame>
        <p:nvGraphicFramePr>
          <p:cNvPr id="8" name="Chart 7"/>
          <p:cNvGraphicFramePr/>
          <p:nvPr/>
        </p:nvGraphicFramePr>
        <p:xfrm>
          <a:off x="769905" y="1431939"/>
          <a:ext cx="7757810" cy="433976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Yang and Marr, 2011, </a:t>
            </a:r>
            <a:r>
              <a:rPr lang="en-US" sz="1200" i="1" dirty="0" err="1">
                <a:solidFill>
                  <a:schemeClr val="bg1">
                    <a:lumMod val="50000"/>
                  </a:schemeClr>
                </a:solidFill>
                <a:cs typeface="Arial" panose="020B0604020202020204" pitchFamily="34" charset="0"/>
              </a:rPr>
              <a:t>PLoS</a:t>
            </a:r>
            <a:r>
              <a:rPr lang="en-US" sz="1200" i="1" dirty="0">
                <a:solidFill>
                  <a:schemeClr val="bg1">
                    <a:lumMod val="50000"/>
                  </a:schemeClr>
                </a:solidFill>
                <a:cs typeface="Arial" panose="020B0604020202020204" pitchFamily="34" charset="0"/>
              </a:rPr>
              <a:t> One</a:t>
            </a:r>
            <a:r>
              <a:rPr lang="en-US" sz="1200" dirty="0">
                <a:solidFill>
                  <a:schemeClr val="bg1">
                    <a:lumMod val="50000"/>
                  </a:schemeClr>
                </a:solidFill>
                <a:cs typeface="Arial" panose="020B0604020202020204" pitchFamily="34" charset="0"/>
              </a:rPr>
              <a:t>, https://www.ncbi.nlm.nih.gov/pmc/articles/PMC3123350/</a:t>
            </a:r>
          </a:p>
        </p:txBody>
      </p:sp>
      <p:sp>
        <p:nvSpPr>
          <p:cNvPr id="2" name="Footer Placeholder 1"/>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25</a:t>
            </a:fld>
            <a:endParaRPr lang="en-US"/>
          </a:p>
        </p:txBody>
      </p:sp>
    </p:spTree>
    <p:extLst>
      <p:ext uri="{BB962C8B-B14F-4D97-AF65-F5344CB8AC3E}">
        <p14:creationId xmlns:p14="http://schemas.microsoft.com/office/powerpoint/2010/main" val="254075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RH and Removal Mechanisms</a:t>
            </a:r>
          </a:p>
        </p:txBody>
      </p:sp>
      <p:sp>
        <p:nvSpPr>
          <p:cNvPr id="9" name="Content Placeholder 6"/>
          <p:cNvSpPr>
            <a:spLocks noGrp="1"/>
          </p:cNvSpPr>
          <p:nvPr>
            <p:ph idx="1"/>
          </p:nvPr>
        </p:nvSpPr>
        <p:spPr>
          <a:xfrm>
            <a:off x="228600" y="1331166"/>
            <a:ext cx="8915400" cy="1144555"/>
          </a:xfrm>
        </p:spPr>
        <p:txBody>
          <a:bodyPr>
            <a:noAutofit/>
          </a:bodyPr>
          <a:lstStyle/>
          <a:p>
            <a:pPr>
              <a:spcBef>
                <a:spcPts val="600"/>
              </a:spcBef>
            </a:pPr>
            <a:r>
              <a:rPr lang="en-US" sz="2000" dirty="0"/>
              <a:t>Settling: main removal mechanism, </a:t>
            </a:r>
            <a:r>
              <a:rPr lang="en-US" altLang="zh-CN" sz="2000" dirty="0"/>
              <a:t>e</a:t>
            </a:r>
            <a:r>
              <a:rPr lang="en-US" sz="2000" dirty="0"/>
              <a:t>fficient for large but not small droplets</a:t>
            </a:r>
          </a:p>
          <a:p>
            <a:pPr>
              <a:spcBef>
                <a:spcPts val="600"/>
              </a:spcBef>
            </a:pPr>
            <a:r>
              <a:rPr lang="en-US" sz="2000" dirty="0"/>
              <a:t>Ventilation: </a:t>
            </a:r>
            <a:r>
              <a:rPr lang="en-US" altLang="zh-CN" sz="2000" dirty="0"/>
              <a:t>effective for all sizes</a:t>
            </a:r>
            <a:r>
              <a:rPr lang="en-US" sz="2000" dirty="0"/>
              <a:t>, important in public places</a:t>
            </a:r>
          </a:p>
          <a:p>
            <a:pPr>
              <a:spcBef>
                <a:spcPts val="600"/>
              </a:spcBef>
            </a:pPr>
            <a:r>
              <a:rPr lang="en-US" sz="2000" dirty="0"/>
              <a:t>Inactivation: effective for all sizes, important for small droplets</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814" y="2652703"/>
            <a:ext cx="4357971" cy="32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0405" y="2652703"/>
            <a:ext cx="4523865" cy="329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Yang and Marr, 2011, </a:t>
            </a:r>
            <a:r>
              <a:rPr lang="en-US" sz="1200" i="1" dirty="0" err="1">
                <a:solidFill>
                  <a:schemeClr val="bg1">
                    <a:lumMod val="50000"/>
                  </a:schemeClr>
                </a:solidFill>
                <a:cs typeface="Arial" panose="020B0604020202020204" pitchFamily="34" charset="0"/>
              </a:rPr>
              <a:t>PLoS</a:t>
            </a:r>
            <a:r>
              <a:rPr lang="en-US" sz="1200" i="1" dirty="0">
                <a:solidFill>
                  <a:schemeClr val="bg1">
                    <a:lumMod val="50000"/>
                  </a:schemeClr>
                </a:solidFill>
                <a:cs typeface="Arial" panose="020B0604020202020204" pitchFamily="34" charset="0"/>
              </a:rPr>
              <a:t> One</a:t>
            </a:r>
            <a:r>
              <a:rPr lang="en-US" sz="1200" dirty="0">
                <a:solidFill>
                  <a:schemeClr val="bg1">
                    <a:lumMod val="50000"/>
                  </a:schemeClr>
                </a:solidFill>
                <a:cs typeface="Arial" panose="020B0604020202020204" pitchFamily="34" charset="0"/>
              </a:rPr>
              <a:t>, https://www.ncbi.nlm.nih.gov/pmc/articles/PMC3123350/</a:t>
            </a:r>
          </a:p>
        </p:txBody>
      </p:sp>
      <p:sp>
        <p:nvSpPr>
          <p:cNvPr id="2" name="Footer Placeholder 1"/>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26</a:t>
            </a:fld>
            <a:endParaRPr lang="en-US"/>
          </a:p>
        </p:txBody>
      </p:sp>
    </p:spTree>
    <p:extLst>
      <p:ext uri="{BB962C8B-B14F-4D97-AF65-F5344CB8AC3E}">
        <p14:creationId xmlns:p14="http://schemas.microsoft.com/office/powerpoint/2010/main" val="5845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27</a:t>
            </a:fld>
            <a:endParaRPr lang="en-US"/>
          </a:p>
        </p:txBody>
      </p:sp>
      <p:sp>
        <p:nvSpPr>
          <p:cNvPr id="6" name="Title 1"/>
          <p:cNvSpPr txBox="1">
            <a:spLocks/>
          </p:cNvSpPr>
          <p:nvPr/>
        </p:nvSpPr>
        <p:spPr>
          <a:xfrm>
            <a:off x="739035" y="3911883"/>
            <a:ext cx="7954028" cy="2177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How do temperature and humidity affect transmission?</a:t>
            </a:r>
          </a:p>
        </p:txBody>
      </p:sp>
      <p:sp>
        <p:nvSpPr>
          <p:cNvPr id="7" name="Title 1"/>
          <p:cNvSpPr txBox="1">
            <a:spLocks/>
          </p:cNvSpPr>
          <p:nvPr/>
        </p:nvSpPr>
        <p:spPr>
          <a:xfrm>
            <a:off x="739035" y="501041"/>
            <a:ext cx="7954028" cy="3110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Viruses can be removed from indoor air by settling, ventilation, and inactivation; some of these processes depend on humidity.</a:t>
            </a:r>
          </a:p>
        </p:txBody>
      </p:sp>
    </p:spTree>
    <p:extLst>
      <p:ext uri="{BB962C8B-B14F-4D97-AF65-F5344CB8AC3E}">
        <p14:creationId xmlns:p14="http://schemas.microsoft.com/office/powerpoint/2010/main" val="2507096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Seasonality of the Flu</a:t>
            </a:r>
          </a:p>
        </p:txBody>
      </p:sp>
      <p:pic>
        <p:nvPicPr>
          <p:cNvPr id="10" name="Picture 4" descr="http://www.sciencemag.org/content/312/5772/447/F1.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966514"/>
            <a:ext cx="8610600" cy="3382736"/>
          </a:xfrm>
          <a:prstGeom prst="rect">
            <a:avLst/>
          </a:prstGeom>
          <a:noFill/>
        </p:spPr>
      </p:pic>
      <p:sp>
        <p:nvSpPr>
          <p:cNvPr id="11" name="Text Box 5"/>
          <p:cNvSpPr txBox="1">
            <a:spLocks noChangeArrowheads="1"/>
          </p:cNvSpPr>
          <p:nvPr/>
        </p:nvSpPr>
        <p:spPr bwMode="auto">
          <a:xfrm>
            <a:off x="79040" y="6581001"/>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err="1">
                <a:solidFill>
                  <a:schemeClr val="bg1">
                    <a:lumMod val="50000"/>
                  </a:schemeClr>
                </a:solidFill>
              </a:rPr>
              <a:t>Viboud</a:t>
            </a:r>
            <a:r>
              <a:rPr lang="en-US" altLang="zh-CN" sz="1200" dirty="0">
                <a:solidFill>
                  <a:schemeClr val="bg1">
                    <a:lumMod val="50000"/>
                  </a:schemeClr>
                </a:solidFill>
              </a:rPr>
              <a:t> et al., </a:t>
            </a:r>
            <a:r>
              <a:rPr lang="en-US" altLang="en-US" sz="1200" dirty="0">
                <a:solidFill>
                  <a:schemeClr val="bg1">
                    <a:lumMod val="50000"/>
                  </a:schemeClr>
                </a:solidFill>
              </a:rPr>
              <a:t>2006,</a:t>
            </a:r>
            <a:r>
              <a:rPr lang="en-US" altLang="zh-CN" sz="1200" dirty="0">
                <a:solidFill>
                  <a:schemeClr val="bg1">
                    <a:lumMod val="50000"/>
                  </a:schemeClr>
                </a:solidFill>
              </a:rPr>
              <a:t> </a:t>
            </a:r>
            <a:r>
              <a:rPr lang="en-US" altLang="zh-CN" sz="1200" i="1" dirty="0">
                <a:solidFill>
                  <a:schemeClr val="bg1">
                    <a:lumMod val="50000"/>
                  </a:schemeClr>
                </a:solidFill>
              </a:rPr>
              <a:t>Science</a:t>
            </a:r>
            <a:r>
              <a:rPr lang="en-US" altLang="zh-CN" sz="1200" dirty="0">
                <a:solidFill>
                  <a:schemeClr val="bg1">
                    <a:lumMod val="50000"/>
                  </a:schemeClr>
                </a:solidFill>
              </a:rPr>
              <a:t>, https://science.sciencemag.org/content/312/5772/447</a:t>
            </a:r>
          </a:p>
        </p:txBody>
      </p:sp>
      <p:sp>
        <p:nvSpPr>
          <p:cNvPr id="2" name="Footer Placeholder 1"/>
          <p:cNvSpPr>
            <a:spLocks noGrp="1"/>
          </p:cNvSpPr>
          <p:nvPr>
            <p:ph type="ftr" sz="quarter" idx="11"/>
          </p:nvPr>
        </p:nvSpPr>
        <p:spPr/>
        <p:txBody>
          <a:bodyPr/>
          <a:lstStyle/>
          <a:p>
            <a:r>
              <a:rPr lang="en-US"/>
              <a:t>Linsey Marr, Virginia Tech, March 2020</a:t>
            </a:r>
          </a:p>
        </p:txBody>
      </p:sp>
      <p:sp>
        <p:nvSpPr>
          <p:cNvPr id="3" name="Slide Number Placeholder 2"/>
          <p:cNvSpPr>
            <a:spLocks noGrp="1"/>
          </p:cNvSpPr>
          <p:nvPr>
            <p:ph type="sldNum" sz="quarter" idx="12"/>
          </p:nvPr>
        </p:nvSpPr>
        <p:spPr/>
        <p:txBody>
          <a:bodyPr/>
          <a:lstStyle/>
          <a:p>
            <a:fld id="{6AEDFF68-3D12-46F9-A371-95D68DC1FAD3}" type="slidenum">
              <a:rPr lang="en-US" smtClean="0"/>
              <a:t>28</a:t>
            </a:fld>
            <a:endParaRPr lang="en-US"/>
          </a:p>
        </p:txBody>
      </p:sp>
    </p:spTree>
    <p:extLst>
      <p:ext uri="{BB962C8B-B14F-4D97-AF65-F5344CB8AC3E}">
        <p14:creationId xmlns:p14="http://schemas.microsoft.com/office/powerpoint/2010/main" val="1670944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gure 2. Putative relationship and causal connections among key seasonal         stimuli, mediating mechanisms, and influenza epidemics. The notation adjacent to         each seasonal stimulus indicates whether it potentially explains influenza         seasonality in the tropics (Tr), temperate regions (T), or both (T/Tr). The diagram         also includes a component depicting the effects of intrinsic dynam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8958" y="93985"/>
            <a:ext cx="5571360" cy="6207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80717" y="6581001"/>
            <a:ext cx="7472477"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err="1">
                <a:solidFill>
                  <a:schemeClr val="bg1">
                    <a:lumMod val="50000"/>
                  </a:schemeClr>
                </a:solidFill>
              </a:rPr>
              <a:t>Tamerius</a:t>
            </a:r>
            <a:r>
              <a:rPr lang="en-US" altLang="zh-CN" sz="1200" dirty="0">
                <a:solidFill>
                  <a:schemeClr val="bg1">
                    <a:lumMod val="50000"/>
                  </a:schemeClr>
                </a:solidFill>
              </a:rPr>
              <a:t> et al., 2011, </a:t>
            </a:r>
            <a:r>
              <a:rPr lang="en-US" altLang="zh-CN" sz="1200" i="1" dirty="0">
                <a:solidFill>
                  <a:schemeClr val="bg1">
                    <a:lumMod val="50000"/>
                  </a:schemeClr>
                </a:solidFill>
              </a:rPr>
              <a:t>EHP</a:t>
            </a:r>
            <a:r>
              <a:rPr lang="en-US" altLang="zh-CN" sz="1200" dirty="0">
                <a:solidFill>
                  <a:schemeClr val="bg1">
                    <a:lumMod val="50000"/>
                  </a:schemeClr>
                </a:solidFill>
              </a:rPr>
              <a:t>, https://ehp.niehs.nih.gov/doi/10.1289/ehp.1002383</a:t>
            </a:r>
          </a:p>
        </p:txBody>
      </p:sp>
      <p:sp>
        <p:nvSpPr>
          <p:cNvPr id="2" name="Footer Placeholder 1"/>
          <p:cNvSpPr>
            <a:spLocks noGrp="1"/>
          </p:cNvSpPr>
          <p:nvPr>
            <p:ph type="ftr" sz="quarter" idx="11"/>
          </p:nvPr>
        </p:nvSpPr>
        <p:spPr/>
        <p:txBody>
          <a:bodyPr/>
          <a:lstStyle/>
          <a:p>
            <a:r>
              <a:rPr lang="en-US" dirty="0"/>
              <a:t>Linsey Marr, Virginia Tech, March 2020</a:t>
            </a:r>
          </a:p>
        </p:txBody>
      </p:sp>
      <p:sp>
        <p:nvSpPr>
          <p:cNvPr id="3" name="Slide Number Placeholder 2"/>
          <p:cNvSpPr>
            <a:spLocks noGrp="1"/>
          </p:cNvSpPr>
          <p:nvPr>
            <p:ph type="sldNum" sz="quarter" idx="12"/>
          </p:nvPr>
        </p:nvSpPr>
        <p:spPr/>
        <p:txBody>
          <a:bodyPr/>
          <a:lstStyle/>
          <a:p>
            <a:fld id="{6AEDFF68-3D12-46F9-A371-95D68DC1FAD3}" type="slidenum">
              <a:rPr lang="en-US" smtClean="0"/>
              <a:t>29</a:t>
            </a:fld>
            <a:endParaRPr lang="en-US"/>
          </a:p>
        </p:txBody>
      </p:sp>
    </p:spTree>
    <p:extLst>
      <p:ext uri="{BB962C8B-B14F-4D97-AF65-F5344CB8AC3E}">
        <p14:creationId xmlns:p14="http://schemas.microsoft.com/office/powerpoint/2010/main" val="294641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413"/>
            <a:ext cx="9154139" cy="5487814"/>
          </a:xfrm>
          <a:prstGeom prst="rect">
            <a:avLst/>
          </a:prstGeom>
        </p:spPr>
      </p:pic>
      <p:sp>
        <p:nvSpPr>
          <p:cNvPr id="7" name="Text Box 5"/>
          <p:cNvSpPr txBox="1">
            <a:spLocks noChangeArrowheads="1"/>
          </p:cNvSpPr>
          <p:nvPr/>
        </p:nvSpPr>
        <p:spPr bwMode="auto">
          <a:xfrm>
            <a:off x="65412" y="6575895"/>
            <a:ext cx="8593846" cy="276999"/>
          </a:xfrm>
          <a:prstGeom prst="rect">
            <a:avLst/>
          </a:prstGeom>
          <a:noFill/>
          <a:ln w="9525">
            <a:noFill/>
            <a:miter lim="800000"/>
            <a:headEnd/>
            <a:tailEnd/>
          </a:ln>
        </p:spPr>
        <p:txBody>
          <a:bodyPr wrap="square" lIns="0" rIns="0">
            <a:spAutoFit/>
          </a:bodyPr>
          <a:lstStyle/>
          <a:p>
            <a:pPr>
              <a:spcBef>
                <a:spcPct val="50000"/>
              </a:spcBef>
            </a:pPr>
            <a:r>
              <a:rPr lang="en-US" altLang="zh-CN" sz="1200">
                <a:solidFill>
                  <a:schemeClr val="bg1">
                    <a:lumMod val="50000"/>
                  </a:schemeClr>
                </a:solidFill>
              </a:rPr>
              <a:t>https://www.intechopen.com/books/respiratory-disease-and-infection-a-new-insight/pathogenesis-of-viral-respiratory-infection</a:t>
            </a:r>
            <a:endParaRPr lang="en-US" altLang="zh-CN" sz="1200" dirty="0">
              <a:solidFill>
                <a:schemeClr val="bg1">
                  <a:lumMod val="50000"/>
                </a:schemeClr>
              </a:solidFill>
            </a:endParaRPr>
          </a:p>
        </p:txBody>
      </p:sp>
    </p:spTree>
    <p:extLst>
      <p:ext uri="{BB962C8B-B14F-4D97-AF65-F5344CB8AC3E}">
        <p14:creationId xmlns:p14="http://schemas.microsoft.com/office/powerpoint/2010/main" val="38732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83ED793-870F-4D56-BCDB-01867ADD1B24}"/>
              </a:ext>
            </a:extLst>
          </p:cNvPr>
          <p:cNvSpPr>
            <a:spLocks noGrp="1"/>
          </p:cNvSpPr>
          <p:nvPr>
            <p:ph type="ftr" sz="quarter" idx="11"/>
          </p:nvPr>
        </p:nvSpPr>
        <p:spPr/>
        <p:txBody>
          <a:bodyPr/>
          <a:lstStyle/>
          <a:p>
            <a:r>
              <a:rPr lang="en-US"/>
              <a:t>Linsey Marr, Virginia Tech, March 2020</a:t>
            </a:r>
          </a:p>
        </p:txBody>
      </p:sp>
      <p:sp>
        <p:nvSpPr>
          <p:cNvPr id="5" name="Slide Number Placeholder 4">
            <a:extLst>
              <a:ext uri="{FF2B5EF4-FFF2-40B4-BE49-F238E27FC236}">
                <a16:creationId xmlns:a16="http://schemas.microsoft.com/office/drawing/2014/main" id="{827ABBD8-F96A-4F66-B9F4-C8E7B3237856}"/>
              </a:ext>
            </a:extLst>
          </p:cNvPr>
          <p:cNvSpPr>
            <a:spLocks noGrp="1"/>
          </p:cNvSpPr>
          <p:nvPr>
            <p:ph type="sldNum" sz="quarter" idx="12"/>
          </p:nvPr>
        </p:nvSpPr>
        <p:spPr/>
        <p:txBody>
          <a:bodyPr/>
          <a:lstStyle/>
          <a:p>
            <a:fld id="{6AEDFF68-3D12-46F9-A371-95D68DC1FAD3}" type="slidenum">
              <a:rPr lang="en-US" smtClean="0"/>
              <a:t>30</a:t>
            </a:fld>
            <a:endParaRPr lang="en-US"/>
          </a:p>
        </p:txBody>
      </p:sp>
      <p:pic>
        <p:nvPicPr>
          <p:cNvPr id="7" name="Picture 6">
            <a:extLst>
              <a:ext uri="{FF2B5EF4-FFF2-40B4-BE49-F238E27FC236}">
                <a16:creationId xmlns:a16="http://schemas.microsoft.com/office/drawing/2014/main" id="{746151F9-BA4D-49FC-BCD6-4DE89CE6B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261" y="0"/>
            <a:ext cx="5127477" cy="6858000"/>
          </a:xfrm>
          <a:prstGeom prst="rect">
            <a:avLst/>
          </a:prstGeom>
        </p:spPr>
      </p:pic>
      <p:sp>
        <p:nvSpPr>
          <p:cNvPr id="8" name="Text Box 5">
            <a:extLst>
              <a:ext uri="{FF2B5EF4-FFF2-40B4-BE49-F238E27FC236}">
                <a16:creationId xmlns:a16="http://schemas.microsoft.com/office/drawing/2014/main" id="{2FF921D5-D1B9-460D-83C9-A3CACF24F349}"/>
              </a:ext>
            </a:extLst>
          </p:cNvPr>
          <p:cNvSpPr txBox="1">
            <a:spLocks noChangeArrowheads="1"/>
          </p:cNvSpPr>
          <p:nvPr/>
        </p:nvSpPr>
        <p:spPr bwMode="auto">
          <a:xfrm>
            <a:off x="80717" y="6581001"/>
            <a:ext cx="7472477"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https://www.eurekalert.org/pub_releases/2018-10/f-lft100118.php</a:t>
            </a:r>
          </a:p>
        </p:txBody>
      </p:sp>
    </p:spTree>
    <p:extLst>
      <p:ext uri="{BB962C8B-B14F-4D97-AF65-F5344CB8AC3E}">
        <p14:creationId xmlns:p14="http://schemas.microsoft.com/office/powerpoint/2010/main" val="1582498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A11C1D-C4DC-4817-A1AF-88A25EFE0C40}"/>
              </a:ext>
            </a:extLst>
          </p:cNvPr>
          <p:cNvSpPr>
            <a:spLocks noGrp="1"/>
          </p:cNvSpPr>
          <p:nvPr>
            <p:ph type="title"/>
          </p:nvPr>
        </p:nvSpPr>
        <p:spPr/>
        <p:txBody>
          <a:bodyPr/>
          <a:lstStyle/>
          <a:p>
            <a:r>
              <a:rPr lang="en-US" dirty="0"/>
              <a:t>Virus Viability</a:t>
            </a:r>
          </a:p>
        </p:txBody>
      </p:sp>
      <p:sp>
        <p:nvSpPr>
          <p:cNvPr id="5" name="Content Placeholder 4">
            <a:extLst>
              <a:ext uri="{FF2B5EF4-FFF2-40B4-BE49-F238E27FC236}">
                <a16:creationId xmlns:a16="http://schemas.microsoft.com/office/drawing/2014/main" id="{06D25146-7DFA-4423-B5F7-F32883891AE7}"/>
              </a:ext>
            </a:extLst>
          </p:cNvPr>
          <p:cNvSpPr>
            <a:spLocks noGrp="1"/>
          </p:cNvSpPr>
          <p:nvPr>
            <p:ph idx="1"/>
          </p:nvPr>
        </p:nvSpPr>
        <p:spPr/>
        <p:txBody>
          <a:bodyPr/>
          <a:lstStyle/>
          <a:p>
            <a:r>
              <a:rPr lang="en-US" dirty="0"/>
              <a:t>Temperature (T): In general, viruses survive better at lower T.</a:t>
            </a:r>
          </a:p>
          <a:p>
            <a:r>
              <a:rPr lang="en-US" dirty="0"/>
              <a:t>Relative humidity (RH): Many, but not all, viruses in aerosols and droplets survive best at low RH (&lt;40%). Some survive well at very high RH (&gt;95%).</a:t>
            </a:r>
          </a:p>
          <a:p>
            <a:r>
              <a:rPr lang="en-US" u="sng" dirty="0"/>
              <a:t>Indoor</a:t>
            </a:r>
            <a:r>
              <a:rPr lang="en-US" dirty="0"/>
              <a:t> T and RH are</a:t>
            </a:r>
            <a:br>
              <a:rPr lang="en-US" dirty="0"/>
            </a:br>
            <a:r>
              <a:rPr lang="en-US" dirty="0"/>
              <a:t>key because most</a:t>
            </a:r>
            <a:br>
              <a:rPr lang="en-US" dirty="0"/>
            </a:br>
            <a:r>
              <a:rPr lang="en-US" dirty="0"/>
              <a:t>transmission probably</a:t>
            </a:r>
            <a:br>
              <a:rPr lang="en-US" dirty="0"/>
            </a:br>
            <a:r>
              <a:rPr lang="en-US" dirty="0"/>
              <a:t>occurs indoors.</a:t>
            </a:r>
          </a:p>
          <a:p>
            <a:endParaRPr lang="en-US" dirty="0"/>
          </a:p>
          <a:p>
            <a:endParaRPr lang="en-US" dirty="0"/>
          </a:p>
        </p:txBody>
      </p:sp>
      <p:sp>
        <p:nvSpPr>
          <p:cNvPr id="2" name="Footer Placeholder 1">
            <a:extLst>
              <a:ext uri="{FF2B5EF4-FFF2-40B4-BE49-F238E27FC236}">
                <a16:creationId xmlns:a16="http://schemas.microsoft.com/office/drawing/2014/main" id="{3035140B-444E-491B-93D9-3C8C627B96E6}"/>
              </a:ext>
            </a:extLst>
          </p:cNvPr>
          <p:cNvSpPr>
            <a:spLocks noGrp="1"/>
          </p:cNvSpPr>
          <p:nvPr>
            <p:ph type="ftr" sz="quarter" idx="11"/>
          </p:nvPr>
        </p:nvSpPr>
        <p:spPr/>
        <p:txBody>
          <a:bodyPr/>
          <a:lstStyle/>
          <a:p>
            <a:r>
              <a:rPr lang="en-US"/>
              <a:t>Linsey Marr, Virginia Tech, March 2020</a:t>
            </a:r>
          </a:p>
        </p:txBody>
      </p:sp>
      <p:sp>
        <p:nvSpPr>
          <p:cNvPr id="3" name="Slide Number Placeholder 2">
            <a:extLst>
              <a:ext uri="{FF2B5EF4-FFF2-40B4-BE49-F238E27FC236}">
                <a16:creationId xmlns:a16="http://schemas.microsoft.com/office/drawing/2014/main" id="{80550EDC-6D6E-4B50-B085-3D1C5CCBC218}"/>
              </a:ext>
            </a:extLst>
          </p:cNvPr>
          <p:cNvSpPr>
            <a:spLocks noGrp="1"/>
          </p:cNvSpPr>
          <p:nvPr>
            <p:ph type="sldNum" sz="quarter" idx="12"/>
          </p:nvPr>
        </p:nvSpPr>
        <p:spPr/>
        <p:txBody>
          <a:bodyPr/>
          <a:lstStyle/>
          <a:p>
            <a:fld id="{6AEDFF68-3D12-46F9-A371-95D68DC1FAD3}" type="slidenum">
              <a:rPr lang="en-US" smtClean="0"/>
              <a:t>31</a:t>
            </a:fld>
            <a:endParaRPr lang="en-US"/>
          </a:p>
        </p:txBody>
      </p:sp>
      <p:sp>
        <p:nvSpPr>
          <p:cNvPr id="6" name="Text Box 5">
            <a:extLst>
              <a:ext uri="{FF2B5EF4-FFF2-40B4-BE49-F238E27FC236}">
                <a16:creationId xmlns:a16="http://schemas.microsoft.com/office/drawing/2014/main" id="{4550269D-7115-4AB8-849D-ABD391393D24}"/>
              </a:ext>
            </a:extLst>
          </p:cNvPr>
          <p:cNvSpPr txBox="1">
            <a:spLocks noChangeArrowheads="1"/>
          </p:cNvSpPr>
          <p:nvPr/>
        </p:nvSpPr>
        <p:spPr bwMode="auto">
          <a:xfrm>
            <a:off x="80717" y="6581001"/>
            <a:ext cx="7472477" cy="276999"/>
          </a:xfrm>
          <a:prstGeom prst="rect">
            <a:avLst/>
          </a:prstGeom>
          <a:noFill/>
          <a:ln w="9525">
            <a:noFill/>
            <a:miter lim="800000"/>
            <a:headEnd/>
            <a:tailEnd/>
          </a:ln>
        </p:spPr>
        <p:txBody>
          <a:bodyPr wrap="square" lIns="0" rIns="0">
            <a:spAutoFit/>
          </a:bodyPr>
          <a:lstStyle/>
          <a:p>
            <a:pPr>
              <a:spcBef>
                <a:spcPct val="50000"/>
              </a:spcBef>
            </a:pPr>
            <a:r>
              <a:rPr lang="en-US" altLang="zh-CN" sz="1200">
                <a:solidFill>
                  <a:schemeClr val="bg1">
                    <a:lumMod val="50000"/>
                  </a:schemeClr>
                </a:solidFill>
              </a:rPr>
              <a:t>https://basc.pnnl.gov/resource-guides/thermostat-controls</a:t>
            </a:r>
            <a:endParaRPr lang="en-US" altLang="zh-CN" sz="1200" dirty="0">
              <a:solidFill>
                <a:schemeClr val="bg1">
                  <a:lumMod val="50000"/>
                </a:schemeClr>
              </a:solidFill>
            </a:endParaRPr>
          </a:p>
        </p:txBody>
      </p:sp>
      <p:pic>
        <p:nvPicPr>
          <p:cNvPr id="8" name="Picture 7">
            <a:extLst>
              <a:ext uri="{FF2B5EF4-FFF2-40B4-BE49-F238E27FC236}">
                <a16:creationId xmlns:a16="http://schemas.microsoft.com/office/drawing/2014/main" id="{C9B4A89F-A976-479B-93F2-72B431564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121" y="4013465"/>
            <a:ext cx="4362029" cy="2342886"/>
          </a:xfrm>
          <a:prstGeom prst="rect">
            <a:avLst/>
          </a:prstGeom>
        </p:spPr>
      </p:pic>
    </p:spTree>
    <p:extLst>
      <p:ext uri="{BB962C8B-B14F-4D97-AF65-F5344CB8AC3E}">
        <p14:creationId xmlns:p14="http://schemas.microsoft.com/office/powerpoint/2010/main" val="1054798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pPr marL="4637088" indent="-255588"/>
            <a:endParaRPr lang="en-US" dirty="0"/>
          </a:p>
          <a:p>
            <a:pPr marL="4381500" indent="0">
              <a:buNone/>
            </a:pPr>
            <a:endParaRPr lang="en-US" dirty="0"/>
          </a:p>
          <a:p>
            <a:pPr marL="4381500" indent="0">
              <a:buNone/>
            </a:pPr>
            <a:r>
              <a:rPr lang="en-US" dirty="0">
                <a:solidFill>
                  <a:schemeClr val="accent1"/>
                </a:solidFill>
              </a:rPr>
              <a:t>Conflicting results in the literature</a:t>
            </a:r>
          </a:p>
          <a:p>
            <a:pPr marL="4637088" indent="-255588"/>
            <a:endParaRPr lang="en-US" dirty="0"/>
          </a:p>
        </p:txBody>
      </p:sp>
      <p:sp>
        <p:nvSpPr>
          <p:cNvPr id="3" name="Title 2"/>
          <p:cNvSpPr>
            <a:spLocks noGrp="1"/>
          </p:cNvSpPr>
          <p:nvPr>
            <p:ph type="title"/>
          </p:nvPr>
        </p:nvSpPr>
        <p:spPr/>
        <p:txBody>
          <a:bodyPr>
            <a:normAutofit/>
          </a:bodyPr>
          <a:lstStyle/>
          <a:p>
            <a:r>
              <a:rPr lang="en-US" dirty="0"/>
              <a:t>Virus Viability vs. RH</a:t>
            </a:r>
          </a:p>
        </p:txBody>
      </p:sp>
      <p:graphicFrame>
        <p:nvGraphicFramePr>
          <p:cNvPr id="5" name="Chart 4"/>
          <p:cNvGraphicFramePr/>
          <p:nvPr>
            <p:extLst>
              <p:ext uri="{D42A27DB-BD31-4B8C-83A1-F6EECF244321}">
                <p14:modId xmlns:p14="http://schemas.microsoft.com/office/powerpoint/2010/main" val="2527462457"/>
              </p:ext>
            </p:extLst>
          </p:nvPr>
        </p:nvGraphicFramePr>
        <p:xfrm>
          <a:off x="347450" y="1777585"/>
          <a:ext cx="4493385" cy="3802095"/>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7"/>
          <p:cNvSpPr/>
          <p:nvPr/>
        </p:nvSpPr>
        <p:spPr>
          <a:xfrm flipV="1">
            <a:off x="2560566" y="2490072"/>
            <a:ext cx="2150680" cy="1538990"/>
          </a:xfrm>
          <a:custGeom>
            <a:avLst/>
            <a:gdLst>
              <a:gd name="connsiteX0" fmla="*/ 0 w 2728210"/>
              <a:gd name="connsiteY0" fmla="*/ 984354 h 1538990"/>
              <a:gd name="connsiteX1" fmla="*/ 164892 w 2728210"/>
              <a:gd name="connsiteY1" fmla="*/ 969364 h 1538990"/>
              <a:gd name="connsiteX2" fmla="*/ 449705 w 2728210"/>
              <a:gd name="connsiteY2" fmla="*/ 759501 h 1538990"/>
              <a:gd name="connsiteX3" fmla="*/ 764498 w 2728210"/>
              <a:gd name="connsiteY3" fmla="*/ 339777 h 1538990"/>
              <a:gd name="connsiteX4" fmla="*/ 1169233 w 2728210"/>
              <a:gd name="connsiteY4" fmla="*/ 84944 h 1538990"/>
              <a:gd name="connsiteX5" fmla="*/ 1633928 w 2728210"/>
              <a:gd name="connsiteY5" fmla="*/ 69954 h 1538990"/>
              <a:gd name="connsiteX6" fmla="*/ 2038662 w 2728210"/>
              <a:gd name="connsiteY6" fmla="*/ 504669 h 1538990"/>
              <a:gd name="connsiteX7" fmla="*/ 2428407 w 2728210"/>
              <a:gd name="connsiteY7" fmla="*/ 1104275 h 1538990"/>
              <a:gd name="connsiteX8" fmla="*/ 2728210 w 2728210"/>
              <a:gd name="connsiteY8" fmla="*/ 1538990 h 153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210" h="1538990">
                <a:moveTo>
                  <a:pt x="0" y="984354"/>
                </a:moveTo>
                <a:cubicBezTo>
                  <a:pt x="44970" y="995596"/>
                  <a:pt x="89941" y="1006839"/>
                  <a:pt x="164892" y="969364"/>
                </a:cubicBezTo>
                <a:cubicBezTo>
                  <a:pt x="239843" y="931889"/>
                  <a:pt x="349771" y="864432"/>
                  <a:pt x="449705" y="759501"/>
                </a:cubicBezTo>
                <a:cubicBezTo>
                  <a:pt x="549639" y="654570"/>
                  <a:pt x="644577" y="452203"/>
                  <a:pt x="764498" y="339777"/>
                </a:cubicBezTo>
                <a:cubicBezTo>
                  <a:pt x="884419" y="227351"/>
                  <a:pt x="1024328" y="129914"/>
                  <a:pt x="1169233" y="84944"/>
                </a:cubicBezTo>
                <a:cubicBezTo>
                  <a:pt x="1314138" y="39974"/>
                  <a:pt x="1489023" y="0"/>
                  <a:pt x="1633928" y="69954"/>
                </a:cubicBezTo>
                <a:cubicBezTo>
                  <a:pt x="1778833" y="139908"/>
                  <a:pt x="1906249" y="332282"/>
                  <a:pt x="2038662" y="504669"/>
                </a:cubicBezTo>
                <a:cubicBezTo>
                  <a:pt x="2171075" y="677056"/>
                  <a:pt x="2313482" y="931888"/>
                  <a:pt x="2428407" y="1104275"/>
                </a:cubicBezTo>
                <a:cubicBezTo>
                  <a:pt x="2543332" y="1276662"/>
                  <a:pt x="2635771" y="1407826"/>
                  <a:pt x="2728210" y="1538990"/>
                </a:cubicBez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1713612" y="2709837"/>
            <a:ext cx="1184988" cy="36700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salt only</a:t>
            </a:r>
          </a:p>
        </p:txBody>
      </p:sp>
      <p:sp>
        <p:nvSpPr>
          <p:cNvPr id="10" name="TextBox 9"/>
          <p:cNvSpPr txBox="1"/>
          <p:nvPr/>
        </p:nvSpPr>
        <p:spPr>
          <a:xfrm>
            <a:off x="1968072" y="3434900"/>
            <a:ext cx="1184988" cy="646331"/>
          </a:xfrm>
          <a:prstGeom prst="rect">
            <a:avLst/>
          </a:prstGeom>
          <a:noFill/>
        </p:spPr>
        <p:txBody>
          <a:bodyPr wrap="square" rtlCol="0">
            <a:spAutoFit/>
          </a:bodyPr>
          <a:lstStyle/>
          <a:p>
            <a:pPr algn="ctr"/>
            <a:r>
              <a:rPr lang="en-US" dirty="0">
                <a:solidFill>
                  <a:schemeClr val="accent1"/>
                </a:solidFill>
                <a:latin typeface="Arial" panose="020B0604020202020204" pitchFamily="34" charset="0"/>
                <a:cs typeface="Arial" panose="020B0604020202020204" pitchFamily="34" charset="0"/>
              </a:rPr>
              <a:t>salt + protein</a:t>
            </a:r>
          </a:p>
        </p:txBody>
      </p:sp>
      <p:sp>
        <p:nvSpPr>
          <p:cNvPr id="7" name="Footer Placeholder 6"/>
          <p:cNvSpPr>
            <a:spLocks noGrp="1"/>
          </p:cNvSpPr>
          <p:nvPr>
            <p:ph type="ftr" sz="quarter" idx="11"/>
          </p:nvPr>
        </p:nvSpPr>
        <p:spPr/>
        <p:txBody>
          <a:bodyPr/>
          <a:lstStyle/>
          <a:p>
            <a:r>
              <a:rPr lang="en-US"/>
              <a:t>Linsey Marr, Virginia Tech, March 2020</a:t>
            </a:r>
          </a:p>
        </p:txBody>
      </p:sp>
      <p:sp>
        <p:nvSpPr>
          <p:cNvPr id="12" name="Slide Number Placeholder 11"/>
          <p:cNvSpPr>
            <a:spLocks noGrp="1"/>
          </p:cNvSpPr>
          <p:nvPr>
            <p:ph type="sldNum" sz="quarter" idx="12"/>
          </p:nvPr>
        </p:nvSpPr>
        <p:spPr/>
        <p:txBody>
          <a:bodyPr/>
          <a:lstStyle/>
          <a:p>
            <a:fld id="{6AEDFF68-3D12-46F9-A371-95D68DC1FAD3}" type="slidenum">
              <a:rPr lang="en-US" smtClean="0"/>
              <a:t>32</a:t>
            </a:fld>
            <a:endParaRPr lang="en-US"/>
          </a:p>
        </p:txBody>
      </p:sp>
      <p:sp>
        <p:nvSpPr>
          <p:cNvPr id="14" name="TextBox 13"/>
          <p:cNvSpPr txBox="1"/>
          <p:nvPr/>
        </p:nvSpPr>
        <p:spPr>
          <a:xfrm>
            <a:off x="0" y="6593482"/>
            <a:ext cx="9144000" cy="276999"/>
          </a:xfrm>
          <a:prstGeom prst="rect">
            <a:avLst/>
          </a:prstGeom>
          <a:noFill/>
        </p:spPr>
        <p:txBody>
          <a:bodyPr wrap="square" rtlCol="0">
            <a:spAutoFit/>
          </a:bodyPr>
          <a:lstStyle/>
          <a:p>
            <a:r>
              <a:rPr lang="en-US" sz="1200" dirty="0">
                <a:solidFill>
                  <a:schemeClr val="bg1">
                    <a:lumMod val="50000"/>
                  </a:schemeClr>
                </a:solidFill>
                <a:cs typeface="Arial" panose="020B0604020202020204" pitchFamily="34" charset="0"/>
              </a:rPr>
              <a:t>Yang and Marr, 2011, </a:t>
            </a:r>
            <a:r>
              <a:rPr lang="en-US" sz="1200" i="1" dirty="0" err="1">
                <a:solidFill>
                  <a:schemeClr val="bg1">
                    <a:lumMod val="50000"/>
                  </a:schemeClr>
                </a:solidFill>
                <a:cs typeface="Arial" panose="020B0604020202020204" pitchFamily="34" charset="0"/>
              </a:rPr>
              <a:t>PLoS</a:t>
            </a:r>
            <a:r>
              <a:rPr lang="en-US" sz="1200" i="1" dirty="0">
                <a:solidFill>
                  <a:schemeClr val="bg1">
                    <a:lumMod val="50000"/>
                  </a:schemeClr>
                </a:solidFill>
                <a:cs typeface="Arial" panose="020B0604020202020204" pitchFamily="34" charset="0"/>
              </a:rPr>
              <a:t> One</a:t>
            </a:r>
            <a:r>
              <a:rPr lang="en-US" sz="1200" dirty="0">
                <a:solidFill>
                  <a:schemeClr val="bg1">
                    <a:lumMod val="50000"/>
                  </a:schemeClr>
                </a:solidFill>
                <a:cs typeface="Arial" panose="020B0604020202020204" pitchFamily="34" charset="0"/>
              </a:rPr>
              <a:t>, https://www.ncbi.nlm.nih.gov/pmc/articles/PMC3123350/</a:t>
            </a:r>
          </a:p>
        </p:txBody>
      </p:sp>
    </p:spTree>
    <p:extLst>
      <p:ext uri="{BB962C8B-B14F-4D97-AF65-F5344CB8AC3E}">
        <p14:creationId xmlns:p14="http://schemas.microsoft.com/office/powerpoint/2010/main" val="2946488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1885" y="5452508"/>
            <a:ext cx="8360229"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Virus in L-15 medium + human bronchial epithelial cell wash maintains high viability across all RHs tested.</a:t>
            </a:r>
          </a:p>
        </p:txBody>
      </p:sp>
      <p:graphicFrame>
        <p:nvGraphicFramePr>
          <p:cNvPr id="10" name="Chart 9"/>
          <p:cNvGraphicFramePr>
            <a:graphicFrameLocks/>
          </p:cNvGraphicFramePr>
          <p:nvPr>
            <p:extLst>
              <p:ext uri="{D42A27DB-BD31-4B8C-83A1-F6EECF244321}">
                <p14:modId xmlns:p14="http://schemas.microsoft.com/office/powerpoint/2010/main" val="1354368452"/>
              </p:ext>
            </p:extLst>
          </p:nvPr>
        </p:nvGraphicFramePr>
        <p:xfrm>
          <a:off x="922771" y="1403291"/>
          <a:ext cx="7298456" cy="403196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D4464DF0-C3A8-444E-AA15-5F0D21658C54}"/>
              </a:ext>
            </a:extLst>
          </p:cNvPr>
          <p:cNvSpPr>
            <a:spLocks noGrp="1"/>
          </p:cNvSpPr>
          <p:nvPr>
            <p:ph type="title"/>
          </p:nvPr>
        </p:nvSpPr>
        <p:spPr/>
        <p:txBody>
          <a:bodyPr/>
          <a:lstStyle/>
          <a:p>
            <a:r>
              <a:rPr lang="en-US" dirty="0"/>
              <a:t>Flu Remains Viable at All RH</a:t>
            </a:r>
          </a:p>
        </p:txBody>
      </p:sp>
      <p:sp>
        <p:nvSpPr>
          <p:cNvPr id="9" name="TextBox 8">
            <a:extLst>
              <a:ext uri="{FF2B5EF4-FFF2-40B4-BE49-F238E27FC236}">
                <a16:creationId xmlns:a16="http://schemas.microsoft.com/office/drawing/2014/main" id="{217767D7-0E10-466A-87A9-BCD6CC4C1B7E}"/>
              </a:ext>
            </a:extLst>
          </p:cNvPr>
          <p:cNvSpPr txBox="1"/>
          <p:nvPr/>
        </p:nvSpPr>
        <p:spPr>
          <a:xfrm>
            <a:off x="0" y="6593482"/>
            <a:ext cx="9144000" cy="276999"/>
          </a:xfrm>
          <a:prstGeom prst="rect">
            <a:avLst/>
          </a:prstGeom>
          <a:noFill/>
        </p:spPr>
        <p:txBody>
          <a:bodyPr wrap="square" rtlCol="0">
            <a:spAutoFit/>
          </a:bodyPr>
          <a:lstStyle/>
          <a:p>
            <a:r>
              <a:rPr lang="en-US" sz="1200" dirty="0" err="1">
                <a:solidFill>
                  <a:schemeClr val="bg1">
                    <a:lumMod val="50000"/>
                  </a:schemeClr>
                </a:solidFill>
                <a:cs typeface="Arial" panose="020B0604020202020204" pitchFamily="34" charset="0"/>
              </a:rPr>
              <a:t>Kormuth</a:t>
            </a:r>
            <a:r>
              <a:rPr lang="en-US" sz="1200" dirty="0">
                <a:solidFill>
                  <a:schemeClr val="bg1">
                    <a:lumMod val="50000"/>
                  </a:schemeClr>
                </a:solidFill>
                <a:cs typeface="Arial" panose="020B0604020202020204" pitchFamily="34" charset="0"/>
              </a:rPr>
              <a:t> and Lin et al., 2018, </a:t>
            </a:r>
            <a:r>
              <a:rPr lang="en-US" sz="1200" i="1" dirty="0">
                <a:solidFill>
                  <a:schemeClr val="bg1">
                    <a:lumMod val="50000"/>
                  </a:schemeClr>
                </a:solidFill>
                <a:cs typeface="Arial" panose="020B0604020202020204" pitchFamily="34" charset="0"/>
              </a:rPr>
              <a:t>J. Infect. Dis.</a:t>
            </a:r>
            <a:r>
              <a:rPr lang="en-US" sz="1200" dirty="0">
                <a:solidFill>
                  <a:schemeClr val="bg1">
                    <a:lumMod val="50000"/>
                  </a:schemeClr>
                </a:solidFill>
                <a:cs typeface="Arial" panose="020B0604020202020204" pitchFamily="34" charset="0"/>
              </a:rPr>
              <a:t>, https://academic.oup.com/jid/article/218/5/739/5025997</a:t>
            </a:r>
          </a:p>
        </p:txBody>
      </p:sp>
    </p:spTree>
    <p:extLst>
      <p:ext uri="{BB962C8B-B14F-4D97-AF65-F5344CB8AC3E}">
        <p14:creationId xmlns:p14="http://schemas.microsoft.com/office/powerpoint/2010/main" val="408140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Respiratory Secretions Protect</a:t>
            </a:r>
          </a:p>
        </p:txBody>
      </p:sp>
      <p:sp>
        <p:nvSpPr>
          <p:cNvPr id="6" name="TextBox 5"/>
          <p:cNvSpPr txBox="1"/>
          <p:nvPr/>
        </p:nvSpPr>
        <p:spPr>
          <a:xfrm>
            <a:off x="1117598" y="5592462"/>
            <a:ext cx="7447903" cy="830997"/>
          </a:xfrm>
          <a:prstGeom prst="rect">
            <a:avLst/>
          </a:prstGeom>
          <a:noFill/>
          <a:ln w="28575">
            <a:noFill/>
          </a:ln>
        </p:spPr>
        <p:txBody>
          <a:bodyPr wrap="square" rtlCol="0">
            <a:spAutoFit/>
          </a:bodyPr>
          <a:lstStyle/>
          <a:p>
            <a:r>
              <a:rPr lang="en-US" sz="2400" dirty="0">
                <a:latin typeface="Calibri" panose="020F0502020204030204" pitchFamily="34" charset="0"/>
                <a:cs typeface="Calibri" panose="020F0502020204030204" pitchFamily="34" charset="0"/>
              </a:rPr>
              <a:t>Viability is lower without human bronchial epithelial cell wash. Also for bacteriophage </a:t>
            </a:r>
            <a:r>
              <a:rPr lang="en-US" sz="2400" dirty="0">
                <a:latin typeface="Calibri" panose="020F0502020204030204" pitchFamily="34" charset="0"/>
                <a:cs typeface="Calibri" panose="020F0502020204030204" pitchFamily="34" charset="0"/>
                <a:sym typeface="Symbol" panose="05050102010706020507" pitchFamily="18" charset="2"/>
              </a:rPr>
              <a:t>6.</a:t>
            </a:r>
            <a:endParaRPr lang="en-US" sz="2400" dirty="0">
              <a:latin typeface="Calibri" panose="020F0502020204030204" pitchFamily="34" charset="0"/>
              <a:cs typeface="Calibri" panose="020F0502020204030204" pitchFamily="34" charset="0"/>
            </a:endParaRPr>
          </a:p>
        </p:txBody>
      </p:sp>
      <p:graphicFrame>
        <p:nvGraphicFramePr>
          <p:cNvPr id="10" name="Chart 9"/>
          <p:cNvGraphicFramePr>
            <a:graphicFrameLocks/>
          </p:cNvGraphicFramePr>
          <p:nvPr/>
        </p:nvGraphicFramePr>
        <p:xfrm>
          <a:off x="457200" y="1325791"/>
          <a:ext cx="8229600" cy="43638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9C77C8C-723D-4633-B206-698A5C1AF7D4}"/>
              </a:ext>
            </a:extLst>
          </p:cNvPr>
          <p:cNvSpPr txBox="1"/>
          <p:nvPr/>
        </p:nvSpPr>
        <p:spPr>
          <a:xfrm>
            <a:off x="0" y="6593482"/>
            <a:ext cx="9144000" cy="276999"/>
          </a:xfrm>
          <a:prstGeom prst="rect">
            <a:avLst/>
          </a:prstGeom>
          <a:noFill/>
        </p:spPr>
        <p:txBody>
          <a:bodyPr wrap="square" rtlCol="0">
            <a:spAutoFit/>
          </a:bodyPr>
          <a:lstStyle/>
          <a:p>
            <a:r>
              <a:rPr lang="en-US" sz="1200" dirty="0" err="1">
                <a:solidFill>
                  <a:schemeClr val="bg1">
                    <a:lumMod val="50000"/>
                  </a:schemeClr>
                </a:solidFill>
                <a:cs typeface="Arial" panose="020B0604020202020204" pitchFamily="34" charset="0"/>
              </a:rPr>
              <a:t>Kormuth</a:t>
            </a:r>
            <a:r>
              <a:rPr lang="en-US" sz="1200" dirty="0">
                <a:solidFill>
                  <a:schemeClr val="bg1">
                    <a:lumMod val="50000"/>
                  </a:schemeClr>
                </a:solidFill>
                <a:cs typeface="Arial" panose="020B0604020202020204" pitchFamily="34" charset="0"/>
              </a:rPr>
              <a:t> and Lin et al., 2018, </a:t>
            </a:r>
            <a:r>
              <a:rPr lang="en-US" sz="1200" i="1" dirty="0">
                <a:solidFill>
                  <a:schemeClr val="bg1">
                    <a:lumMod val="50000"/>
                  </a:schemeClr>
                </a:solidFill>
                <a:cs typeface="Arial" panose="020B0604020202020204" pitchFamily="34" charset="0"/>
              </a:rPr>
              <a:t>J. Infect. Dis.</a:t>
            </a:r>
            <a:r>
              <a:rPr lang="en-US" sz="1200" dirty="0">
                <a:solidFill>
                  <a:schemeClr val="bg1">
                    <a:lumMod val="50000"/>
                  </a:schemeClr>
                </a:solidFill>
                <a:cs typeface="Arial" panose="020B0604020202020204" pitchFamily="34" charset="0"/>
              </a:rPr>
              <a:t>, https://academic.oup.com/jid/article/218/5/739/5025997</a:t>
            </a:r>
          </a:p>
        </p:txBody>
      </p:sp>
    </p:spTree>
    <p:extLst>
      <p:ext uri="{BB962C8B-B14F-4D97-AF65-F5344CB8AC3E}">
        <p14:creationId xmlns:p14="http://schemas.microsoft.com/office/powerpoint/2010/main" val="2230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60F476E-3D9C-40EA-A878-B0626A9284B5}"/>
              </a:ext>
            </a:extLst>
          </p:cNvPr>
          <p:cNvSpPr>
            <a:spLocks noGrp="1"/>
          </p:cNvSpPr>
          <p:nvPr>
            <p:ph type="title"/>
          </p:nvPr>
        </p:nvSpPr>
        <p:spPr/>
        <p:txBody>
          <a:bodyPr/>
          <a:lstStyle/>
          <a:p>
            <a:r>
              <a:rPr lang="en-US" dirty="0"/>
              <a:t>SARS-CoV-1 in Droplets</a:t>
            </a:r>
          </a:p>
        </p:txBody>
      </p:sp>
      <p:sp>
        <p:nvSpPr>
          <p:cNvPr id="2" name="Footer Placeholder 1">
            <a:extLst>
              <a:ext uri="{FF2B5EF4-FFF2-40B4-BE49-F238E27FC236}">
                <a16:creationId xmlns:a16="http://schemas.microsoft.com/office/drawing/2014/main" id="{9AAE3262-6B82-472D-AAC5-307D78B4C735}"/>
              </a:ext>
            </a:extLst>
          </p:cNvPr>
          <p:cNvSpPr>
            <a:spLocks noGrp="1"/>
          </p:cNvSpPr>
          <p:nvPr>
            <p:ph type="ftr" sz="quarter" idx="11"/>
          </p:nvPr>
        </p:nvSpPr>
        <p:spPr/>
        <p:txBody>
          <a:bodyPr/>
          <a:lstStyle/>
          <a:p>
            <a:r>
              <a:rPr lang="en-US"/>
              <a:t>Linsey Marr, Virginia Tech, March 2020</a:t>
            </a:r>
          </a:p>
        </p:txBody>
      </p:sp>
      <p:sp>
        <p:nvSpPr>
          <p:cNvPr id="3" name="Slide Number Placeholder 2">
            <a:extLst>
              <a:ext uri="{FF2B5EF4-FFF2-40B4-BE49-F238E27FC236}">
                <a16:creationId xmlns:a16="http://schemas.microsoft.com/office/drawing/2014/main" id="{12920DAD-162D-4211-B3EC-965C523747EF}"/>
              </a:ext>
            </a:extLst>
          </p:cNvPr>
          <p:cNvSpPr>
            <a:spLocks noGrp="1"/>
          </p:cNvSpPr>
          <p:nvPr>
            <p:ph type="sldNum" sz="quarter" idx="12"/>
          </p:nvPr>
        </p:nvSpPr>
        <p:spPr/>
        <p:txBody>
          <a:bodyPr/>
          <a:lstStyle/>
          <a:p>
            <a:fld id="{6AEDFF68-3D12-46F9-A371-95D68DC1FAD3}" type="slidenum">
              <a:rPr lang="en-US" smtClean="0"/>
              <a:t>35</a:t>
            </a:fld>
            <a:endParaRPr lang="en-US"/>
          </a:p>
        </p:txBody>
      </p:sp>
      <p:sp>
        <p:nvSpPr>
          <p:cNvPr id="10" name="Text Box 5">
            <a:extLst>
              <a:ext uri="{FF2B5EF4-FFF2-40B4-BE49-F238E27FC236}">
                <a16:creationId xmlns:a16="http://schemas.microsoft.com/office/drawing/2014/main" id="{1F55A4C5-4ADB-4853-9B58-A5663D8B685D}"/>
              </a:ext>
            </a:extLst>
          </p:cNvPr>
          <p:cNvSpPr txBox="1">
            <a:spLocks noChangeArrowheads="1"/>
          </p:cNvSpPr>
          <p:nvPr/>
        </p:nvSpPr>
        <p:spPr bwMode="auto">
          <a:xfrm>
            <a:off x="44450" y="6427113"/>
            <a:ext cx="9055100" cy="430887"/>
          </a:xfrm>
          <a:prstGeom prst="rect">
            <a:avLst/>
          </a:prstGeom>
          <a:noFill/>
          <a:ln w="9525">
            <a:noFill/>
            <a:miter lim="800000"/>
            <a:headEnd/>
            <a:tailEnd/>
          </a:ln>
        </p:spPr>
        <p:txBody>
          <a:bodyPr wrap="square" lIns="0" rIns="0">
            <a:spAutoFit/>
          </a:bodyPr>
          <a:lstStyle/>
          <a:p>
            <a:r>
              <a:rPr lang="en-US" altLang="zh-CN" sz="1100" dirty="0">
                <a:solidFill>
                  <a:schemeClr val="bg1">
                    <a:lumMod val="50000"/>
                  </a:schemeClr>
                </a:solidFill>
              </a:rPr>
              <a:t>Chan et al., 2011, </a:t>
            </a:r>
            <a:r>
              <a:rPr lang="en-US" altLang="zh-CN" sz="1100" i="1" dirty="0">
                <a:solidFill>
                  <a:schemeClr val="bg1">
                    <a:lumMod val="50000"/>
                  </a:schemeClr>
                </a:solidFill>
              </a:rPr>
              <a:t>Adv. </a:t>
            </a:r>
            <a:r>
              <a:rPr lang="en-US" altLang="zh-CN" sz="1100" i="1" dirty="0" err="1">
                <a:solidFill>
                  <a:schemeClr val="bg1">
                    <a:lumMod val="50000"/>
                  </a:schemeClr>
                </a:solidFill>
              </a:rPr>
              <a:t>Virol</a:t>
            </a:r>
            <a:r>
              <a:rPr lang="en-US" altLang="zh-CN" sz="1100" i="1" dirty="0">
                <a:solidFill>
                  <a:schemeClr val="bg1">
                    <a:lumMod val="50000"/>
                  </a:schemeClr>
                </a:solidFill>
              </a:rPr>
              <a:t>.,</a:t>
            </a:r>
          </a:p>
          <a:p>
            <a:r>
              <a:rPr lang="en-US" altLang="zh-CN" sz="1100" i="1" dirty="0">
                <a:solidFill>
                  <a:schemeClr val="bg1">
                    <a:lumMod val="50000"/>
                  </a:schemeClr>
                </a:solidFill>
              </a:rPr>
              <a:t>https://www.ncbi.nlm.nih.gov/pubmed/22312351</a:t>
            </a:r>
            <a:r>
              <a:rPr lang="en-US" altLang="zh-CN" sz="1100" dirty="0">
                <a:solidFill>
                  <a:schemeClr val="bg1">
                    <a:lumMod val="50000"/>
                  </a:schemeClr>
                </a:solidFill>
              </a:rPr>
              <a:t>; </a:t>
            </a:r>
            <a:r>
              <a:rPr lang="en-US" altLang="zh-CN" sz="1100" dirty="0" err="1">
                <a:solidFill>
                  <a:schemeClr val="bg1">
                    <a:lumMod val="50000"/>
                  </a:schemeClr>
                </a:solidFill>
              </a:rPr>
              <a:t>Rabenau</a:t>
            </a:r>
            <a:r>
              <a:rPr lang="en-US" altLang="zh-CN" sz="1100" dirty="0">
                <a:solidFill>
                  <a:schemeClr val="bg1">
                    <a:lumMod val="50000"/>
                  </a:schemeClr>
                </a:solidFill>
              </a:rPr>
              <a:t> et al., 2005, </a:t>
            </a:r>
            <a:r>
              <a:rPr lang="en-US" altLang="zh-CN" sz="1100" i="1" dirty="0">
                <a:solidFill>
                  <a:schemeClr val="bg1">
                    <a:lumMod val="50000"/>
                  </a:schemeClr>
                </a:solidFill>
              </a:rPr>
              <a:t>Med. Microbiol. Immunol.</a:t>
            </a:r>
            <a:r>
              <a:rPr lang="en-US" altLang="zh-CN" sz="1100" dirty="0">
                <a:solidFill>
                  <a:schemeClr val="bg1">
                    <a:lumMod val="50000"/>
                  </a:schemeClr>
                </a:solidFill>
              </a:rPr>
              <a:t>, https://www.ncbi.nlm.nih.gov/pubmed/15118911</a:t>
            </a:r>
          </a:p>
        </p:txBody>
      </p:sp>
      <p:sp>
        <p:nvSpPr>
          <p:cNvPr id="11" name="TextBox 10">
            <a:extLst>
              <a:ext uri="{FF2B5EF4-FFF2-40B4-BE49-F238E27FC236}">
                <a16:creationId xmlns:a16="http://schemas.microsoft.com/office/drawing/2014/main" id="{6D9C5421-CB79-4424-8D3D-554B2D20DC23}"/>
              </a:ext>
            </a:extLst>
          </p:cNvPr>
          <p:cNvSpPr txBox="1"/>
          <p:nvPr/>
        </p:nvSpPr>
        <p:spPr>
          <a:xfrm>
            <a:off x="311149" y="5222181"/>
            <a:ext cx="8661401" cy="1200329"/>
          </a:xfrm>
          <a:prstGeom prst="rect">
            <a:avLst/>
          </a:prstGeom>
          <a:noFill/>
        </p:spPr>
        <p:txBody>
          <a:bodyPr wrap="square" rtlCol="0">
            <a:spAutoFit/>
          </a:bodyPr>
          <a:lstStyle/>
          <a:p>
            <a:r>
              <a:rPr lang="en-US" sz="2400" dirty="0"/>
              <a:t>Dried SARS-CoV-1 on plastic decayed faster at higher temperature and faster at &gt;95% RH than at 80-89% RH. In another study, it decayed much more quickly at 56 and 60 °C than at 4 °C.</a:t>
            </a:r>
          </a:p>
        </p:txBody>
      </p:sp>
      <p:pic>
        <p:nvPicPr>
          <p:cNvPr id="13" name="Picture 12">
            <a:extLst>
              <a:ext uri="{FF2B5EF4-FFF2-40B4-BE49-F238E27FC236}">
                <a16:creationId xmlns:a16="http://schemas.microsoft.com/office/drawing/2014/main" id="{7D92A249-8BB7-473B-A781-3A92687AE47B}"/>
              </a:ext>
            </a:extLst>
          </p:cNvPr>
          <p:cNvPicPr>
            <a:picLocks noChangeAspect="1"/>
          </p:cNvPicPr>
          <p:nvPr/>
        </p:nvPicPr>
        <p:blipFill>
          <a:blip r:embed="rId2"/>
          <a:stretch>
            <a:fillRect/>
          </a:stretch>
        </p:blipFill>
        <p:spPr>
          <a:xfrm>
            <a:off x="0" y="1380610"/>
            <a:ext cx="9144000" cy="3907883"/>
          </a:xfrm>
          <a:prstGeom prst="rect">
            <a:avLst/>
          </a:prstGeom>
        </p:spPr>
      </p:pic>
    </p:spTree>
    <p:extLst>
      <p:ext uri="{BB962C8B-B14F-4D97-AF65-F5344CB8AC3E}">
        <p14:creationId xmlns:p14="http://schemas.microsoft.com/office/powerpoint/2010/main" val="115561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02409" cy="1325563"/>
          </a:xfrm>
        </p:spPr>
        <p:txBody>
          <a:bodyPr/>
          <a:lstStyle/>
          <a:p>
            <a:r>
              <a:rPr lang="en-US" dirty="0"/>
              <a:t>How Might RH Affect Transmission?</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36</a:t>
            </a:fld>
            <a:endParaRPr lang="en-US"/>
          </a:p>
        </p:txBody>
      </p:sp>
      <p:sp>
        <p:nvSpPr>
          <p:cNvPr id="79" name="Text Placeholder 3"/>
          <p:cNvSpPr txBox="1">
            <a:spLocks/>
          </p:cNvSpPr>
          <p:nvPr/>
        </p:nvSpPr>
        <p:spPr>
          <a:xfrm>
            <a:off x="993712" y="1321901"/>
            <a:ext cx="2439954" cy="567253"/>
          </a:xfrm>
          <a:prstGeom prst="rect">
            <a:avLst/>
          </a:prstGeom>
          <a:solidFill>
            <a:schemeClr val="accent4">
              <a:lumMod val="40000"/>
              <a:lumOff val="60000"/>
            </a:schemeClr>
          </a:solidFill>
          <a:ln>
            <a:no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Low RH</a:t>
            </a:r>
          </a:p>
        </p:txBody>
      </p:sp>
      <p:sp>
        <p:nvSpPr>
          <p:cNvPr id="80" name="Text Placeholder 3"/>
          <p:cNvSpPr txBox="1">
            <a:spLocks/>
          </p:cNvSpPr>
          <p:nvPr/>
        </p:nvSpPr>
        <p:spPr>
          <a:xfrm>
            <a:off x="6295052" y="1321901"/>
            <a:ext cx="2693437" cy="567253"/>
          </a:xfrm>
          <a:prstGeom prst="rect">
            <a:avLst/>
          </a:prstGeom>
          <a:solidFill>
            <a:schemeClr val="accent4">
              <a:lumMod val="50000"/>
            </a:schemeClr>
          </a:solidFill>
          <a:ln>
            <a:no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Very high RH</a:t>
            </a:r>
          </a:p>
        </p:txBody>
      </p:sp>
      <p:sp>
        <p:nvSpPr>
          <p:cNvPr id="81" name="Text Placeholder 3"/>
          <p:cNvSpPr txBox="1">
            <a:spLocks/>
          </p:cNvSpPr>
          <p:nvPr/>
        </p:nvSpPr>
        <p:spPr>
          <a:xfrm rot="16200000">
            <a:off x="-402783" y="2671067"/>
            <a:ext cx="2003002" cy="594051"/>
          </a:xfrm>
          <a:prstGeom prst="rect">
            <a:avLst/>
          </a:prstGeom>
          <a:solidFill>
            <a:srgbClr val="C00000"/>
          </a:solidFill>
          <a:ln>
            <a:no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Physics</a:t>
            </a:r>
          </a:p>
        </p:txBody>
      </p:sp>
      <p:sp>
        <p:nvSpPr>
          <p:cNvPr id="82" name="Text Placeholder 3"/>
          <p:cNvSpPr txBox="1">
            <a:spLocks/>
          </p:cNvSpPr>
          <p:nvPr/>
        </p:nvSpPr>
        <p:spPr>
          <a:xfrm rot="16200000">
            <a:off x="-646295" y="5036070"/>
            <a:ext cx="2490020" cy="594051"/>
          </a:xfrm>
          <a:prstGeom prst="rect">
            <a:avLst/>
          </a:prstGeom>
          <a:solidFill>
            <a:srgbClr val="92D050"/>
          </a:solidFill>
          <a:ln>
            <a:no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Chemistry</a:t>
            </a:r>
          </a:p>
        </p:txBody>
      </p:sp>
      <p:sp>
        <p:nvSpPr>
          <p:cNvPr id="83" name="Text Placeholder 3"/>
          <p:cNvSpPr txBox="1">
            <a:spLocks/>
          </p:cNvSpPr>
          <p:nvPr/>
        </p:nvSpPr>
        <p:spPr>
          <a:xfrm>
            <a:off x="3601616" y="1321900"/>
            <a:ext cx="2525486" cy="567253"/>
          </a:xfrm>
          <a:prstGeom prst="rect">
            <a:avLst/>
          </a:prstGeom>
          <a:solidFill>
            <a:schemeClr val="accent4">
              <a:lumMod val="60000"/>
              <a:lumOff val="40000"/>
            </a:schemeClr>
          </a:solidFill>
          <a:ln>
            <a:no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entury Gothic" panose="020B050202020202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alibri" panose="020F0502020204030204" pitchFamily="34" charset="0"/>
                <a:cs typeface="Calibri" panose="020F0502020204030204" pitchFamily="34" charset="0"/>
              </a:rPr>
              <a:t>Medium RH</a:t>
            </a:r>
          </a:p>
        </p:txBody>
      </p:sp>
      <p:sp>
        <p:nvSpPr>
          <p:cNvPr id="84" name="Oval 83"/>
          <p:cNvSpPr/>
          <p:nvPr/>
        </p:nvSpPr>
        <p:spPr>
          <a:xfrm>
            <a:off x="6487077" y="4269966"/>
            <a:ext cx="2372437" cy="2372437"/>
          </a:xfrm>
          <a:prstGeom prst="ellipse">
            <a:avLst/>
          </a:prstGeom>
          <a:solidFill>
            <a:sysClr val="window" lastClr="FFFFFF"/>
          </a:solidFill>
          <a:ln w="38100" cap="flat" cmpd="sng" algn="ctr">
            <a:solidFill>
              <a:schemeClr val="accent3"/>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5" name="Oval 84"/>
          <p:cNvSpPr/>
          <p:nvPr/>
        </p:nvSpPr>
        <p:spPr>
          <a:xfrm>
            <a:off x="7485607" y="5264160"/>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6" name="Oval 85"/>
          <p:cNvSpPr/>
          <p:nvPr/>
        </p:nvSpPr>
        <p:spPr>
          <a:xfrm>
            <a:off x="7285652" y="4734287"/>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7" name="Oval 86"/>
          <p:cNvSpPr/>
          <p:nvPr/>
        </p:nvSpPr>
        <p:spPr>
          <a:xfrm>
            <a:off x="8428652" y="5039087"/>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8" name="Oval 87"/>
          <p:cNvSpPr/>
          <p:nvPr/>
        </p:nvSpPr>
        <p:spPr>
          <a:xfrm>
            <a:off x="6650526" y="5622812"/>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9" name="Oval 88"/>
          <p:cNvSpPr/>
          <p:nvPr/>
        </p:nvSpPr>
        <p:spPr>
          <a:xfrm>
            <a:off x="8200052" y="6105887"/>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0" name="Oval 89"/>
          <p:cNvSpPr/>
          <p:nvPr/>
        </p:nvSpPr>
        <p:spPr>
          <a:xfrm>
            <a:off x="6909532" y="6147475"/>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1" name="Oval 90"/>
          <p:cNvSpPr/>
          <p:nvPr/>
        </p:nvSpPr>
        <p:spPr>
          <a:xfrm>
            <a:off x="8215302" y="4534465"/>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2" name="Oval 91"/>
          <p:cNvSpPr/>
          <p:nvPr/>
        </p:nvSpPr>
        <p:spPr>
          <a:xfrm>
            <a:off x="8599352" y="5456185"/>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3" name="Oval 92"/>
          <p:cNvSpPr/>
          <p:nvPr/>
        </p:nvSpPr>
        <p:spPr>
          <a:xfrm>
            <a:off x="7755593" y="4931875"/>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4" name="Oval 93"/>
          <p:cNvSpPr/>
          <p:nvPr/>
        </p:nvSpPr>
        <p:spPr>
          <a:xfrm>
            <a:off x="7562417" y="5840235"/>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5" name="Oval 94"/>
          <p:cNvSpPr/>
          <p:nvPr/>
        </p:nvSpPr>
        <p:spPr>
          <a:xfrm>
            <a:off x="7908062" y="5187350"/>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6" name="Oval 95"/>
          <p:cNvSpPr/>
          <p:nvPr/>
        </p:nvSpPr>
        <p:spPr>
          <a:xfrm>
            <a:off x="7242911" y="6286679"/>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7" name="Oval 96"/>
          <p:cNvSpPr/>
          <p:nvPr/>
        </p:nvSpPr>
        <p:spPr>
          <a:xfrm>
            <a:off x="7266772" y="4942503"/>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8" name="Oval 97"/>
          <p:cNvSpPr/>
          <p:nvPr/>
        </p:nvSpPr>
        <p:spPr>
          <a:xfrm>
            <a:off x="7524012" y="4419250"/>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9" name="Oval 98"/>
          <p:cNvSpPr/>
          <p:nvPr/>
        </p:nvSpPr>
        <p:spPr>
          <a:xfrm>
            <a:off x="7984872" y="4649680"/>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0" name="Oval 99"/>
          <p:cNvSpPr/>
          <p:nvPr/>
        </p:nvSpPr>
        <p:spPr>
          <a:xfrm>
            <a:off x="8330517" y="5494590"/>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1" name="Oval 100"/>
          <p:cNvSpPr/>
          <p:nvPr/>
        </p:nvSpPr>
        <p:spPr>
          <a:xfrm>
            <a:off x="7754442" y="6416310"/>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2" name="Oval 101"/>
          <p:cNvSpPr/>
          <p:nvPr/>
        </p:nvSpPr>
        <p:spPr>
          <a:xfrm>
            <a:off x="6600068" y="5164228"/>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3" name="Oval 102"/>
          <p:cNvSpPr/>
          <p:nvPr/>
        </p:nvSpPr>
        <p:spPr>
          <a:xfrm>
            <a:off x="8560947" y="5878640"/>
            <a:ext cx="170964" cy="170964"/>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04" name="Picture 2" descr="Image result for flu virus site:.gov"/>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33880" y="5248838"/>
            <a:ext cx="721895" cy="72189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Image result for flu virus site:.gov"/>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52845" y="5085594"/>
            <a:ext cx="721895" cy="721895"/>
          </a:xfrm>
          <a:prstGeom prst="rect">
            <a:avLst/>
          </a:prstGeom>
          <a:noFill/>
          <a:extLst>
            <a:ext uri="{909E8E84-426E-40DD-AFC4-6F175D3DCCD1}">
              <a14:hiddenFill xmlns:a14="http://schemas.microsoft.com/office/drawing/2010/main">
                <a:solidFill>
                  <a:srgbClr val="FFFFFF"/>
                </a:solidFill>
              </a14:hiddenFill>
            </a:ext>
          </a:extLst>
        </p:spPr>
      </p:pic>
      <p:sp>
        <p:nvSpPr>
          <p:cNvPr id="106" name="Oval 105"/>
          <p:cNvSpPr/>
          <p:nvPr/>
        </p:nvSpPr>
        <p:spPr>
          <a:xfrm>
            <a:off x="2435575" y="5632150"/>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7" name="Oval 106"/>
          <p:cNvSpPr/>
          <p:nvPr/>
        </p:nvSpPr>
        <p:spPr>
          <a:xfrm>
            <a:off x="2313793" y="5051518"/>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8" name="Oval 107"/>
          <p:cNvSpPr/>
          <p:nvPr/>
        </p:nvSpPr>
        <p:spPr>
          <a:xfrm>
            <a:off x="2530018" y="5251430"/>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9" name="Oval 108"/>
          <p:cNvSpPr/>
          <p:nvPr/>
        </p:nvSpPr>
        <p:spPr>
          <a:xfrm>
            <a:off x="1993039" y="5461543"/>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0" name="Oval 109"/>
          <p:cNvSpPr/>
          <p:nvPr/>
        </p:nvSpPr>
        <p:spPr>
          <a:xfrm>
            <a:off x="2148839" y="5340749"/>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1" name="Oval 110"/>
          <p:cNvSpPr/>
          <p:nvPr/>
        </p:nvSpPr>
        <p:spPr>
          <a:xfrm>
            <a:off x="2463190" y="5469107"/>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2" name="Oval 111"/>
          <p:cNvSpPr/>
          <p:nvPr/>
        </p:nvSpPr>
        <p:spPr>
          <a:xfrm>
            <a:off x="2003724" y="5546874"/>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3" name="Oval 112"/>
          <p:cNvSpPr/>
          <p:nvPr/>
        </p:nvSpPr>
        <p:spPr>
          <a:xfrm>
            <a:off x="2062411" y="5127103"/>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4" name="Oval 113"/>
          <p:cNvSpPr/>
          <p:nvPr/>
        </p:nvSpPr>
        <p:spPr>
          <a:xfrm>
            <a:off x="2256980" y="5637435"/>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5" name="Oval 114"/>
          <p:cNvSpPr/>
          <p:nvPr/>
        </p:nvSpPr>
        <p:spPr>
          <a:xfrm>
            <a:off x="2506973" y="5194525"/>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6" name="Oval 115"/>
          <p:cNvSpPr/>
          <p:nvPr/>
        </p:nvSpPr>
        <p:spPr>
          <a:xfrm>
            <a:off x="1968466" y="5318580"/>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7" name="Oval 116"/>
          <p:cNvSpPr/>
          <p:nvPr/>
        </p:nvSpPr>
        <p:spPr>
          <a:xfrm>
            <a:off x="2212320" y="5124433"/>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8" name="Oval 117"/>
          <p:cNvSpPr/>
          <p:nvPr/>
        </p:nvSpPr>
        <p:spPr>
          <a:xfrm>
            <a:off x="2399663" y="5349548"/>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9" name="Oval 118"/>
          <p:cNvSpPr/>
          <p:nvPr/>
        </p:nvSpPr>
        <p:spPr>
          <a:xfrm>
            <a:off x="6390617" y="1964429"/>
            <a:ext cx="1165158" cy="1165158"/>
          </a:xfrm>
          <a:prstGeom prst="ellipse">
            <a:avLst/>
          </a:prstGeom>
          <a:gradFill flip="none" rotWithShape="1">
            <a:gsLst>
              <a:gs pos="100000">
                <a:schemeClr val="accent3">
                  <a:lumMod val="67000"/>
                </a:schemeClr>
              </a:gs>
              <a:gs pos="48000">
                <a:schemeClr val="accent3">
                  <a:lumMod val="97000"/>
                  <a:lumOff val="3000"/>
                </a:schemeClr>
              </a:gs>
              <a:gs pos="0">
                <a:schemeClr val="accent3">
                  <a:lumMod val="60000"/>
                  <a:lumOff val="4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0" name="Down Arrow 119"/>
          <p:cNvSpPr/>
          <p:nvPr/>
        </p:nvSpPr>
        <p:spPr>
          <a:xfrm>
            <a:off x="6780955" y="3233326"/>
            <a:ext cx="384482" cy="62719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1" name="TextBox 120"/>
          <p:cNvSpPr txBox="1"/>
          <p:nvPr/>
        </p:nvSpPr>
        <p:spPr>
          <a:xfrm>
            <a:off x="7576273" y="2176504"/>
            <a:ext cx="14490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settles in 1 min</a:t>
            </a:r>
          </a:p>
        </p:txBody>
      </p:sp>
      <p:sp>
        <p:nvSpPr>
          <p:cNvPr id="122" name="TextBox 121"/>
          <p:cNvSpPr txBox="1"/>
          <p:nvPr/>
        </p:nvSpPr>
        <p:spPr>
          <a:xfrm>
            <a:off x="6582697" y="2367080"/>
            <a:ext cx="11224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25 µm</a:t>
            </a:r>
          </a:p>
        </p:txBody>
      </p:sp>
      <p:sp>
        <p:nvSpPr>
          <p:cNvPr id="123" name="Oval 122"/>
          <p:cNvSpPr/>
          <p:nvPr/>
        </p:nvSpPr>
        <p:spPr>
          <a:xfrm>
            <a:off x="2747704" y="2261120"/>
            <a:ext cx="746381" cy="746381"/>
          </a:xfrm>
          <a:prstGeom prst="ellipse">
            <a:avLst/>
          </a:prstGeom>
          <a:gradFill flip="none" rotWithShape="1">
            <a:gsLst>
              <a:gs pos="100000">
                <a:schemeClr val="accent3">
                  <a:lumMod val="67000"/>
                </a:schemeClr>
              </a:gs>
              <a:gs pos="48000">
                <a:schemeClr val="accent3">
                  <a:lumMod val="97000"/>
                  <a:lumOff val="3000"/>
                </a:schemeClr>
              </a:gs>
              <a:gs pos="0">
                <a:schemeClr val="accent3">
                  <a:lumMod val="60000"/>
                  <a:lumOff val="4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4" name="Down Arrow 123"/>
          <p:cNvSpPr/>
          <p:nvPr/>
        </p:nvSpPr>
        <p:spPr>
          <a:xfrm>
            <a:off x="3053723" y="3169900"/>
            <a:ext cx="134342" cy="36737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5" name="TextBox 124"/>
          <p:cNvSpPr txBox="1"/>
          <p:nvPr/>
        </p:nvSpPr>
        <p:spPr>
          <a:xfrm>
            <a:off x="2693076" y="2447225"/>
            <a:ext cx="8906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10 µm</a:t>
            </a:r>
          </a:p>
        </p:txBody>
      </p:sp>
      <p:grpSp>
        <p:nvGrpSpPr>
          <p:cNvPr id="126" name="Group 125"/>
          <p:cNvGrpSpPr/>
          <p:nvPr/>
        </p:nvGrpSpPr>
        <p:grpSpPr>
          <a:xfrm>
            <a:off x="4125979" y="4899437"/>
            <a:ext cx="1071296" cy="1071296"/>
            <a:chOff x="4125979" y="4711547"/>
            <a:chExt cx="1071296" cy="1071296"/>
          </a:xfrm>
        </p:grpSpPr>
        <p:pic>
          <p:nvPicPr>
            <p:cNvPr id="127" name="Picture 2" descr="Image result for flu virus site:.gov"/>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09829" y="4845567"/>
              <a:ext cx="721895" cy="721895"/>
            </a:xfrm>
            <a:prstGeom prst="rect">
              <a:avLst/>
            </a:prstGeom>
            <a:noFill/>
            <a:extLst>
              <a:ext uri="{909E8E84-426E-40DD-AFC4-6F175D3DCCD1}">
                <a14:hiddenFill xmlns:a14="http://schemas.microsoft.com/office/drawing/2010/main">
                  <a:solidFill>
                    <a:srgbClr val="FFFFFF"/>
                  </a:solidFill>
                </a14:hiddenFill>
              </a:ext>
            </a:extLst>
          </p:spPr>
        </p:pic>
        <p:sp>
          <p:nvSpPr>
            <p:cNvPr id="128" name="Oval 127"/>
            <p:cNvSpPr/>
            <p:nvPr/>
          </p:nvSpPr>
          <p:spPr>
            <a:xfrm>
              <a:off x="4225134" y="5251673"/>
              <a:ext cx="85483" cy="85483"/>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9" name="Oval 128"/>
            <p:cNvSpPr/>
            <p:nvPr/>
          </p:nvSpPr>
          <p:spPr>
            <a:xfrm>
              <a:off x="4609184" y="4752408"/>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0" name="Oval 129"/>
            <p:cNvSpPr/>
            <p:nvPr/>
          </p:nvSpPr>
          <p:spPr>
            <a:xfrm>
              <a:off x="4605524" y="5481029"/>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1" name="Oval 130"/>
            <p:cNvSpPr/>
            <p:nvPr/>
          </p:nvSpPr>
          <p:spPr>
            <a:xfrm>
              <a:off x="4224524" y="5023829"/>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2" name="Oval 131"/>
            <p:cNvSpPr/>
            <p:nvPr/>
          </p:nvSpPr>
          <p:spPr>
            <a:xfrm>
              <a:off x="4878019" y="4790813"/>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3" name="Oval 132"/>
            <p:cNvSpPr/>
            <p:nvPr/>
          </p:nvSpPr>
          <p:spPr>
            <a:xfrm>
              <a:off x="4602052" y="5673759"/>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4" name="Oval 133"/>
            <p:cNvSpPr/>
            <p:nvPr/>
          </p:nvSpPr>
          <p:spPr>
            <a:xfrm>
              <a:off x="4801209" y="5251673"/>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5" name="Oval 134"/>
            <p:cNvSpPr/>
            <p:nvPr/>
          </p:nvSpPr>
          <p:spPr>
            <a:xfrm>
              <a:off x="4417159" y="5328483"/>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6" name="Oval 135"/>
            <p:cNvSpPr/>
            <p:nvPr/>
          </p:nvSpPr>
          <p:spPr>
            <a:xfrm>
              <a:off x="4930811" y="5006411"/>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37" name="Oval 136"/>
            <p:cNvSpPr/>
            <p:nvPr/>
          </p:nvSpPr>
          <p:spPr>
            <a:xfrm>
              <a:off x="4424690" y="5129207"/>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8" name="Oval 137"/>
            <p:cNvSpPr/>
            <p:nvPr/>
          </p:nvSpPr>
          <p:spPr>
            <a:xfrm>
              <a:off x="4417159" y="5558913"/>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39" name="Oval 138"/>
            <p:cNvSpPr/>
            <p:nvPr/>
          </p:nvSpPr>
          <p:spPr>
            <a:xfrm>
              <a:off x="4926949" y="5381476"/>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0" name="Oval 139"/>
            <p:cNvSpPr/>
            <p:nvPr/>
          </p:nvSpPr>
          <p:spPr>
            <a:xfrm>
              <a:off x="4685994" y="5520508"/>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1" name="Oval 140"/>
            <p:cNvSpPr/>
            <p:nvPr/>
          </p:nvSpPr>
          <p:spPr>
            <a:xfrm>
              <a:off x="4263539" y="5366888"/>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2" name="Oval 141"/>
            <p:cNvSpPr/>
            <p:nvPr/>
          </p:nvSpPr>
          <p:spPr>
            <a:xfrm>
              <a:off x="4529324" y="5086911"/>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3" name="Oval 142"/>
            <p:cNvSpPr/>
            <p:nvPr/>
          </p:nvSpPr>
          <p:spPr>
            <a:xfrm>
              <a:off x="4762804" y="4790813"/>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4" name="Oval 143"/>
            <p:cNvSpPr/>
            <p:nvPr/>
          </p:nvSpPr>
          <p:spPr>
            <a:xfrm>
              <a:off x="4343919" y="4765191"/>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5" name="Oval 144"/>
            <p:cNvSpPr/>
            <p:nvPr/>
          </p:nvSpPr>
          <p:spPr>
            <a:xfrm>
              <a:off x="4455564" y="4867623"/>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6" name="Oval 145"/>
            <p:cNvSpPr/>
            <p:nvPr/>
          </p:nvSpPr>
          <p:spPr>
            <a:xfrm>
              <a:off x="4999916" y="5126412"/>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7" name="Oval 146"/>
            <p:cNvSpPr/>
            <p:nvPr/>
          </p:nvSpPr>
          <p:spPr>
            <a:xfrm>
              <a:off x="4249373" y="5084762"/>
              <a:ext cx="178638" cy="178638"/>
            </a:xfrm>
            <a:prstGeom prst="ellipse">
              <a:avLst/>
            </a:prstGeom>
            <a:gradFill flip="none" rotWithShape="1">
              <a:gsLst>
                <a:gs pos="68000">
                  <a:srgbClr val="7030A0"/>
                </a:gs>
                <a:gs pos="30000">
                  <a:srgbClr val="A86ED4"/>
                </a:gs>
              </a:gsLst>
              <a:path path="circle">
                <a:fillToRect l="50000" t="50000" r="50000" b="50000"/>
              </a:path>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8" name="Oval 147"/>
            <p:cNvSpPr/>
            <p:nvPr/>
          </p:nvSpPr>
          <p:spPr>
            <a:xfrm>
              <a:off x="4816511" y="5381476"/>
              <a:ext cx="89319" cy="89319"/>
            </a:xfrm>
            <a:prstGeom prst="ellipse">
              <a:avLst/>
            </a:prstGeom>
            <a:gradFill flip="none" rotWithShape="1">
              <a:gsLst>
                <a:gs pos="0">
                  <a:srgbClr val="66FF66"/>
                </a:gs>
                <a:gs pos="50000">
                  <a:srgbClr val="00CC00"/>
                </a:gs>
              </a:gsLst>
              <a:path path="circle">
                <a:fillToRect l="50000" t="50000" r="50000" b="50000"/>
              </a:path>
              <a:tileRect/>
            </a:gradFill>
            <a:ln w="9525" cap="flat" cmpd="sng" algn="ctr">
              <a:solidFill>
                <a:srgbClr val="4E854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9" name="Oval 148"/>
            <p:cNvSpPr/>
            <p:nvPr/>
          </p:nvSpPr>
          <p:spPr>
            <a:xfrm>
              <a:off x="4125979" y="4711547"/>
              <a:ext cx="1071296" cy="1071296"/>
            </a:xfrm>
            <a:prstGeom prst="ellipse">
              <a:avLst/>
            </a:prstGeom>
            <a:noFill/>
            <a:ln w="38100" cap="flat" cmpd="sng" algn="ctr">
              <a:solidFill>
                <a:schemeClr val="accent3"/>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sp>
        <p:nvSpPr>
          <p:cNvPr id="150" name="TextBox 149"/>
          <p:cNvSpPr txBox="1"/>
          <p:nvPr/>
        </p:nvSpPr>
        <p:spPr>
          <a:xfrm>
            <a:off x="3623620" y="2242965"/>
            <a:ext cx="14490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settles in 8 min</a:t>
            </a:r>
          </a:p>
        </p:txBody>
      </p:sp>
      <p:cxnSp>
        <p:nvCxnSpPr>
          <p:cNvPr id="151" name="Straight Connector 150"/>
          <p:cNvCxnSpPr/>
          <p:nvPr/>
        </p:nvCxnSpPr>
        <p:spPr>
          <a:xfrm flipV="1">
            <a:off x="1001488" y="3969591"/>
            <a:ext cx="7955280" cy="5235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7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37</a:t>
            </a:fld>
            <a:endParaRPr lang="en-US"/>
          </a:p>
        </p:txBody>
      </p:sp>
      <p:sp>
        <p:nvSpPr>
          <p:cNvPr id="6" name="Title 1"/>
          <p:cNvSpPr txBox="1">
            <a:spLocks/>
          </p:cNvSpPr>
          <p:nvPr/>
        </p:nvSpPr>
        <p:spPr>
          <a:xfrm>
            <a:off x="726335" y="660861"/>
            <a:ext cx="7954028" cy="5054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Viruses in air and on surfaces survive better at lower temperatures. Survival varies with humidity and liquid composition.</a:t>
            </a:r>
          </a:p>
          <a:p>
            <a:endParaRPr lang="en-US" dirty="0">
              <a:solidFill>
                <a:schemeClr val="bg1"/>
              </a:solidFill>
            </a:endParaRPr>
          </a:p>
          <a:p>
            <a:endParaRPr lang="en-US" dirty="0">
              <a:solidFill>
                <a:schemeClr val="bg1"/>
              </a:solidFill>
            </a:endParaRPr>
          </a:p>
          <a:p>
            <a:r>
              <a:rPr lang="en-US" dirty="0">
                <a:solidFill>
                  <a:schemeClr val="bg1"/>
                </a:solidFill>
              </a:rPr>
              <a:t>How do masks work?</a:t>
            </a:r>
          </a:p>
        </p:txBody>
      </p:sp>
    </p:spTree>
    <p:extLst>
      <p:ext uri="{BB962C8B-B14F-4D97-AF65-F5344CB8AC3E}">
        <p14:creationId xmlns:p14="http://schemas.microsoft.com/office/powerpoint/2010/main" val="730072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384B88-C8EF-4C33-9C05-F1BC7572D4AF}"/>
              </a:ext>
            </a:extLst>
          </p:cNvPr>
          <p:cNvSpPr>
            <a:spLocks noGrp="1"/>
          </p:cNvSpPr>
          <p:nvPr>
            <p:ph type="title"/>
          </p:nvPr>
        </p:nvSpPr>
        <p:spPr/>
        <p:txBody>
          <a:bodyPr/>
          <a:lstStyle/>
          <a:p>
            <a:r>
              <a:rPr lang="en-US" dirty="0"/>
              <a:t>Types of Masks</a:t>
            </a:r>
          </a:p>
        </p:txBody>
      </p:sp>
      <p:sp>
        <p:nvSpPr>
          <p:cNvPr id="2" name="Footer Placeholder 1">
            <a:extLst>
              <a:ext uri="{FF2B5EF4-FFF2-40B4-BE49-F238E27FC236}">
                <a16:creationId xmlns:a16="http://schemas.microsoft.com/office/drawing/2014/main" id="{14ED7FBC-A9DC-49CC-9B27-DC2387EB0F83}"/>
              </a:ext>
            </a:extLst>
          </p:cNvPr>
          <p:cNvSpPr>
            <a:spLocks noGrp="1"/>
          </p:cNvSpPr>
          <p:nvPr>
            <p:ph type="ftr" sz="quarter" idx="11"/>
          </p:nvPr>
        </p:nvSpPr>
        <p:spPr/>
        <p:txBody>
          <a:bodyPr/>
          <a:lstStyle/>
          <a:p>
            <a:r>
              <a:rPr lang="en-US"/>
              <a:t>Linsey Marr, Virginia Tech, March 2020</a:t>
            </a:r>
          </a:p>
        </p:txBody>
      </p:sp>
      <p:sp>
        <p:nvSpPr>
          <p:cNvPr id="3" name="Slide Number Placeholder 2">
            <a:extLst>
              <a:ext uri="{FF2B5EF4-FFF2-40B4-BE49-F238E27FC236}">
                <a16:creationId xmlns:a16="http://schemas.microsoft.com/office/drawing/2014/main" id="{002B220A-F0E6-4F64-AB70-AEF4048EEF59}"/>
              </a:ext>
            </a:extLst>
          </p:cNvPr>
          <p:cNvSpPr>
            <a:spLocks noGrp="1"/>
          </p:cNvSpPr>
          <p:nvPr>
            <p:ph type="sldNum" sz="quarter" idx="12"/>
          </p:nvPr>
        </p:nvSpPr>
        <p:spPr/>
        <p:txBody>
          <a:bodyPr/>
          <a:lstStyle/>
          <a:p>
            <a:fld id="{6AEDFF68-3D12-46F9-A371-95D68DC1FAD3}" type="slidenum">
              <a:rPr lang="en-US" smtClean="0"/>
              <a:t>38</a:t>
            </a:fld>
            <a:endParaRPr lang="en-US"/>
          </a:p>
        </p:txBody>
      </p:sp>
      <p:pic>
        <p:nvPicPr>
          <p:cNvPr id="7" name="Picture 6">
            <a:extLst>
              <a:ext uri="{FF2B5EF4-FFF2-40B4-BE49-F238E27FC236}">
                <a16:creationId xmlns:a16="http://schemas.microsoft.com/office/drawing/2014/main" id="{488AF143-80BB-439E-8E70-174AAA4D1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13" y="1551957"/>
            <a:ext cx="3557237" cy="199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0C2A3B52-84D7-4807-9CDF-F2378580C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734" y="1551957"/>
            <a:ext cx="3546713" cy="199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Box 5">
            <a:extLst>
              <a:ext uri="{FF2B5EF4-FFF2-40B4-BE49-F238E27FC236}">
                <a16:creationId xmlns:a16="http://schemas.microsoft.com/office/drawing/2014/main" id="{C63FFE3A-D4B5-4FDA-9DD8-2E445B5CC8E8}"/>
              </a:ext>
            </a:extLst>
          </p:cNvPr>
          <p:cNvSpPr txBox="1">
            <a:spLocks noChangeArrowheads="1"/>
          </p:cNvSpPr>
          <p:nvPr/>
        </p:nvSpPr>
        <p:spPr bwMode="auto">
          <a:xfrm>
            <a:off x="80717" y="6581001"/>
            <a:ext cx="8847383"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https://www.fda.gov/medical-devices/personal-protective-equipment-infection-control/n95-respirators-and-surgical-masks-face-masks</a:t>
            </a:r>
          </a:p>
        </p:txBody>
      </p:sp>
      <p:sp>
        <p:nvSpPr>
          <p:cNvPr id="11" name="TextBox 10">
            <a:extLst>
              <a:ext uri="{FF2B5EF4-FFF2-40B4-BE49-F238E27FC236}">
                <a16:creationId xmlns:a16="http://schemas.microsoft.com/office/drawing/2014/main" id="{00102A03-F102-41BA-80FB-7FFD6C68B7B2}"/>
              </a:ext>
            </a:extLst>
          </p:cNvPr>
          <p:cNvSpPr txBox="1"/>
          <p:nvPr/>
        </p:nvSpPr>
        <p:spPr>
          <a:xfrm>
            <a:off x="1209056" y="3651053"/>
            <a:ext cx="3003550" cy="1938992"/>
          </a:xfrm>
          <a:prstGeom prst="rect">
            <a:avLst/>
          </a:prstGeom>
          <a:noFill/>
        </p:spPr>
        <p:txBody>
          <a:bodyPr wrap="square" rtlCol="0">
            <a:spAutoFit/>
          </a:bodyPr>
          <a:lstStyle/>
          <a:p>
            <a:pPr algn="ctr"/>
            <a:r>
              <a:rPr lang="en-US" sz="2400" dirty="0"/>
              <a:t>surgical mask</a:t>
            </a:r>
          </a:p>
          <a:p>
            <a:endParaRPr lang="en-US" sz="2400" dirty="0"/>
          </a:p>
          <a:p>
            <a:r>
              <a:rPr lang="en-US" sz="2400" dirty="0"/>
              <a:t>intended to keep the wearer from spraying droplets onto others</a:t>
            </a:r>
          </a:p>
        </p:txBody>
      </p:sp>
      <p:sp>
        <p:nvSpPr>
          <p:cNvPr id="12" name="TextBox 11">
            <a:extLst>
              <a:ext uri="{FF2B5EF4-FFF2-40B4-BE49-F238E27FC236}">
                <a16:creationId xmlns:a16="http://schemas.microsoft.com/office/drawing/2014/main" id="{07E63B59-5025-4BE1-8A53-C07E26302542}"/>
              </a:ext>
            </a:extLst>
          </p:cNvPr>
          <p:cNvSpPr txBox="1"/>
          <p:nvPr/>
        </p:nvSpPr>
        <p:spPr>
          <a:xfrm>
            <a:off x="5125315" y="3651053"/>
            <a:ext cx="3003550" cy="1938992"/>
          </a:xfrm>
          <a:prstGeom prst="rect">
            <a:avLst/>
          </a:prstGeom>
          <a:noFill/>
        </p:spPr>
        <p:txBody>
          <a:bodyPr wrap="square" rtlCol="0">
            <a:spAutoFit/>
          </a:bodyPr>
          <a:lstStyle/>
          <a:p>
            <a:pPr algn="ctr"/>
            <a:r>
              <a:rPr lang="en-US" sz="2400" dirty="0"/>
              <a:t>respirator</a:t>
            </a:r>
          </a:p>
          <a:p>
            <a:endParaRPr lang="en-US" sz="2400" dirty="0"/>
          </a:p>
          <a:p>
            <a:r>
              <a:rPr lang="en-US" sz="2400" dirty="0"/>
              <a:t>intended to reduce the wearer’s exposure to inhaled particles</a:t>
            </a:r>
          </a:p>
        </p:txBody>
      </p:sp>
    </p:spTree>
    <p:extLst>
      <p:ext uri="{BB962C8B-B14F-4D97-AF65-F5344CB8AC3E}">
        <p14:creationId xmlns:p14="http://schemas.microsoft.com/office/powerpoint/2010/main" val="2768625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B50FB91-1207-429E-977B-E816B5C0B0F0}"/>
              </a:ext>
            </a:extLst>
          </p:cNvPr>
          <p:cNvSpPr>
            <a:spLocks noGrp="1"/>
          </p:cNvSpPr>
          <p:nvPr>
            <p:ph type="ftr" sz="quarter" idx="11"/>
          </p:nvPr>
        </p:nvSpPr>
        <p:spPr/>
        <p:txBody>
          <a:bodyPr/>
          <a:lstStyle/>
          <a:p>
            <a:r>
              <a:rPr lang="en-US"/>
              <a:t>Linsey Marr, Virginia Tech, March 2020</a:t>
            </a:r>
          </a:p>
        </p:txBody>
      </p:sp>
      <p:sp>
        <p:nvSpPr>
          <p:cNvPr id="5" name="Slide Number Placeholder 4">
            <a:extLst>
              <a:ext uri="{FF2B5EF4-FFF2-40B4-BE49-F238E27FC236}">
                <a16:creationId xmlns:a16="http://schemas.microsoft.com/office/drawing/2014/main" id="{0F916D7C-B66B-44B2-8F3C-78A218FD408B}"/>
              </a:ext>
            </a:extLst>
          </p:cNvPr>
          <p:cNvSpPr>
            <a:spLocks noGrp="1"/>
          </p:cNvSpPr>
          <p:nvPr>
            <p:ph type="sldNum" sz="quarter" idx="12"/>
          </p:nvPr>
        </p:nvSpPr>
        <p:spPr/>
        <p:txBody>
          <a:bodyPr/>
          <a:lstStyle/>
          <a:p>
            <a:fld id="{6AEDFF68-3D12-46F9-A371-95D68DC1FAD3}" type="slidenum">
              <a:rPr lang="en-US" smtClean="0"/>
              <a:t>39</a:t>
            </a:fld>
            <a:endParaRPr lang="en-US"/>
          </a:p>
        </p:txBody>
      </p:sp>
      <p:pic>
        <p:nvPicPr>
          <p:cNvPr id="7" name="Picture 6">
            <a:extLst>
              <a:ext uri="{FF2B5EF4-FFF2-40B4-BE49-F238E27FC236}">
                <a16:creationId xmlns:a16="http://schemas.microsoft.com/office/drawing/2014/main" id="{D07FB4CD-0F8C-41F8-A764-CAC7638F4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585"/>
            <a:ext cx="9144000" cy="6125766"/>
          </a:xfrm>
          <a:prstGeom prst="rect">
            <a:avLst/>
          </a:prstGeom>
        </p:spPr>
      </p:pic>
      <p:sp>
        <p:nvSpPr>
          <p:cNvPr id="8" name="Text Box 5">
            <a:extLst>
              <a:ext uri="{FF2B5EF4-FFF2-40B4-BE49-F238E27FC236}">
                <a16:creationId xmlns:a16="http://schemas.microsoft.com/office/drawing/2014/main" id="{CCA9BCE3-07D5-4C99-BA18-487DC248B193}"/>
              </a:ext>
            </a:extLst>
          </p:cNvPr>
          <p:cNvSpPr txBox="1">
            <a:spLocks noChangeArrowheads="1"/>
          </p:cNvSpPr>
          <p:nvPr/>
        </p:nvSpPr>
        <p:spPr bwMode="auto">
          <a:xfrm>
            <a:off x="80717" y="6581001"/>
            <a:ext cx="8847383" cy="276999"/>
          </a:xfrm>
          <a:prstGeom prst="rect">
            <a:avLst/>
          </a:prstGeom>
          <a:noFill/>
          <a:ln w="9525">
            <a:noFill/>
            <a:miter lim="800000"/>
            <a:headEnd/>
            <a:tailEnd/>
          </a:ln>
        </p:spPr>
        <p:txBody>
          <a:bodyPr wrap="square" lIns="0" rIns="0">
            <a:spAutoFit/>
          </a:bodyPr>
          <a:lstStyle/>
          <a:p>
            <a:pPr>
              <a:spcBef>
                <a:spcPct val="50000"/>
              </a:spcBef>
            </a:pPr>
            <a:r>
              <a:rPr lang="en-US" altLang="zh-CN" sz="1200">
                <a:solidFill>
                  <a:schemeClr val="bg1">
                    <a:lumMod val="50000"/>
                  </a:schemeClr>
                </a:solidFill>
              </a:rPr>
              <a:t>https://blogs.cdc.gov/niosh-science-blog/2018/01/04/respirators-public-use/</a:t>
            </a:r>
            <a:endParaRPr lang="en-US" altLang="zh-CN" sz="1200" dirty="0">
              <a:solidFill>
                <a:schemeClr val="bg1">
                  <a:lumMod val="50000"/>
                </a:schemeClr>
              </a:solidFill>
            </a:endParaRPr>
          </a:p>
        </p:txBody>
      </p:sp>
    </p:spTree>
    <p:extLst>
      <p:ext uri="{BB962C8B-B14F-4D97-AF65-F5344CB8AC3E}">
        <p14:creationId xmlns:p14="http://schemas.microsoft.com/office/powerpoint/2010/main" val="350351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epa.gov/nheerl/humanstudies/images/PM2.5%20scale-larg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2169" y="1690689"/>
            <a:ext cx="5285436" cy="36898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Virus Size</a:t>
            </a:r>
          </a:p>
        </p:txBody>
      </p:sp>
      <p:sp>
        <p:nvSpPr>
          <p:cNvPr id="3" name="Footer Placeholder 2"/>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4</a:t>
            </a:fld>
            <a:endParaRPr lang="en-US"/>
          </a:p>
        </p:txBody>
      </p:sp>
      <p:pic>
        <p:nvPicPr>
          <p:cNvPr id="16" name="Picture 2" descr="Image result for flu virus site:.gov"/>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03916" y="1470353"/>
            <a:ext cx="1113804" cy="11138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86637" y="2666518"/>
            <a:ext cx="1322286" cy="830997"/>
          </a:xfrm>
          <a:prstGeom prst="rect">
            <a:avLst/>
          </a:prstGeom>
          <a:noFill/>
        </p:spPr>
        <p:txBody>
          <a:bodyPr wrap="none" rtlCol="0">
            <a:spAutoFit/>
          </a:bodyPr>
          <a:lstStyle/>
          <a:p>
            <a:pPr algn="ctr"/>
            <a:r>
              <a:rPr lang="en-US" sz="2400" dirty="0"/>
              <a:t>influenza</a:t>
            </a:r>
          </a:p>
          <a:p>
            <a:pPr algn="ctr"/>
            <a:r>
              <a:rPr lang="en-US" sz="2400" dirty="0"/>
              <a:t>0.1 </a:t>
            </a:r>
            <a:r>
              <a:rPr lang="en-US" sz="2400" dirty="0">
                <a:sym typeface="Symbol" panose="05050102010706020507" pitchFamily="18" charset="2"/>
              </a:rPr>
              <a:t>m</a:t>
            </a:r>
            <a:endParaRPr lang="en-US" sz="24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32646" y="1401782"/>
            <a:ext cx="1325423" cy="1330838"/>
          </a:xfrm>
          <a:prstGeom prst="rect">
            <a:avLst/>
          </a:prstGeom>
        </p:spPr>
      </p:pic>
      <p:sp>
        <p:nvSpPr>
          <p:cNvPr id="20" name="TextBox 19"/>
          <p:cNvSpPr txBox="1"/>
          <p:nvPr/>
        </p:nvSpPr>
        <p:spPr>
          <a:xfrm>
            <a:off x="7393118" y="2666046"/>
            <a:ext cx="1649940" cy="830997"/>
          </a:xfrm>
          <a:prstGeom prst="rect">
            <a:avLst/>
          </a:prstGeom>
          <a:noFill/>
        </p:spPr>
        <p:txBody>
          <a:bodyPr wrap="none" rtlCol="0">
            <a:spAutoFit/>
          </a:bodyPr>
          <a:lstStyle/>
          <a:p>
            <a:pPr algn="ctr"/>
            <a:r>
              <a:rPr lang="en-US" sz="2400" dirty="0"/>
              <a:t>SARS-CoV-2</a:t>
            </a:r>
          </a:p>
          <a:p>
            <a:pPr algn="ctr"/>
            <a:r>
              <a:rPr lang="en-US" sz="2400" dirty="0"/>
              <a:t>0.12 </a:t>
            </a:r>
            <a:r>
              <a:rPr lang="en-US" sz="2400" dirty="0">
                <a:sym typeface="Symbol" panose="05050102010706020507" pitchFamily="18" charset="2"/>
              </a:rPr>
              <a:t>m</a:t>
            </a:r>
            <a:endParaRPr lang="en-US" sz="2400"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7240" y="4311115"/>
            <a:ext cx="463264" cy="453999"/>
          </a:xfrm>
          <a:prstGeom prst="rect">
            <a:avLst/>
          </a:prstGeom>
        </p:spPr>
      </p:pic>
      <p:sp>
        <p:nvSpPr>
          <p:cNvPr id="22" name="TextBox 21"/>
          <p:cNvSpPr txBox="1"/>
          <p:nvPr/>
        </p:nvSpPr>
        <p:spPr>
          <a:xfrm>
            <a:off x="5637575" y="5027494"/>
            <a:ext cx="1446486" cy="830997"/>
          </a:xfrm>
          <a:prstGeom prst="rect">
            <a:avLst/>
          </a:prstGeom>
          <a:noFill/>
        </p:spPr>
        <p:txBody>
          <a:bodyPr wrap="none" rtlCol="0">
            <a:spAutoFit/>
          </a:bodyPr>
          <a:lstStyle/>
          <a:p>
            <a:pPr algn="ctr"/>
            <a:r>
              <a:rPr lang="en-US" sz="2400" dirty="0"/>
              <a:t>rhinovirus</a:t>
            </a:r>
          </a:p>
          <a:p>
            <a:pPr algn="ctr"/>
            <a:r>
              <a:rPr lang="en-US" sz="2400" dirty="0"/>
              <a:t>0.03 </a:t>
            </a:r>
            <a:r>
              <a:rPr lang="en-US" sz="2400" dirty="0">
                <a:sym typeface="Symbol" panose="05050102010706020507" pitchFamily="18" charset="2"/>
              </a:rPr>
              <a:t>m</a:t>
            </a:r>
            <a:endParaRPr lang="en-US" sz="2400" dirty="0"/>
          </a:p>
        </p:txBody>
      </p:sp>
      <p:sp>
        <p:nvSpPr>
          <p:cNvPr id="23" name="Text Box 5"/>
          <p:cNvSpPr txBox="1">
            <a:spLocks noChangeArrowheads="1"/>
          </p:cNvSpPr>
          <p:nvPr/>
        </p:nvSpPr>
        <p:spPr bwMode="auto">
          <a:xfrm>
            <a:off x="103887" y="6398958"/>
            <a:ext cx="8939171" cy="461665"/>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https://www.cdc.gov/flu/resource-center/freeresources/graphics/images.htm, http://solutionsdesignedforhealthcare.com/rhinovirus, https://phil.cdc.gov/Details.aspx?pid=23312, https://pdb101.rcsb.org/motm/132</a:t>
            </a:r>
          </a:p>
        </p:txBody>
      </p:sp>
      <p:sp>
        <p:nvSpPr>
          <p:cNvPr id="25" name="TextBox 24"/>
          <p:cNvSpPr txBox="1"/>
          <p:nvPr/>
        </p:nvSpPr>
        <p:spPr>
          <a:xfrm>
            <a:off x="7411967" y="5011242"/>
            <a:ext cx="1569918" cy="830997"/>
          </a:xfrm>
          <a:prstGeom prst="rect">
            <a:avLst/>
          </a:prstGeom>
          <a:noFill/>
        </p:spPr>
        <p:txBody>
          <a:bodyPr wrap="none" rtlCol="0">
            <a:spAutoFit/>
          </a:bodyPr>
          <a:lstStyle/>
          <a:p>
            <a:pPr algn="ctr"/>
            <a:r>
              <a:rPr lang="en-US" sz="2400" dirty="0"/>
              <a:t>adenovirus</a:t>
            </a:r>
          </a:p>
          <a:p>
            <a:pPr algn="ctr"/>
            <a:r>
              <a:rPr lang="en-US" sz="2400" dirty="0"/>
              <a:t>0.1 </a:t>
            </a:r>
            <a:r>
              <a:rPr lang="en-US" sz="2400" dirty="0">
                <a:sym typeface="Symbol" panose="05050102010706020507" pitchFamily="18" charset="2"/>
              </a:rPr>
              <a:t>m</a:t>
            </a:r>
            <a:endParaRPr lang="en-US" sz="2400" dirty="0"/>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486650" y="3751056"/>
            <a:ext cx="1382589" cy="1382589"/>
          </a:xfrm>
          <a:prstGeom prst="rect">
            <a:avLst/>
          </a:prstGeom>
        </p:spPr>
      </p:pic>
    </p:spTree>
    <p:extLst>
      <p:ext uri="{BB962C8B-B14F-4D97-AF65-F5344CB8AC3E}">
        <p14:creationId xmlns:p14="http://schemas.microsoft.com/office/powerpoint/2010/main" val="3146322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37E2F-ED7D-4D9E-8DE7-B80DFCD8A842}"/>
              </a:ext>
            </a:extLst>
          </p:cNvPr>
          <p:cNvSpPr>
            <a:spLocks noGrp="1"/>
          </p:cNvSpPr>
          <p:nvPr>
            <p:ph type="title"/>
          </p:nvPr>
        </p:nvSpPr>
        <p:spPr/>
        <p:txBody>
          <a:bodyPr/>
          <a:lstStyle/>
          <a:p>
            <a:r>
              <a:rPr lang="en-US" dirty="0"/>
              <a:t>Filtration Mechanisms</a:t>
            </a:r>
          </a:p>
        </p:txBody>
      </p:sp>
      <p:sp>
        <p:nvSpPr>
          <p:cNvPr id="10" name="Content Placeholder 9">
            <a:extLst>
              <a:ext uri="{FF2B5EF4-FFF2-40B4-BE49-F238E27FC236}">
                <a16:creationId xmlns:a16="http://schemas.microsoft.com/office/drawing/2014/main" id="{11E95922-663F-45A2-B7B9-0017285ECC55}"/>
              </a:ext>
            </a:extLst>
          </p:cNvPr>
          <p:cNvSpPr>
            <a:spLocks noGrp="1"/>
          </p:cNvSpPr>
          <p:nvPr>
            <p:ph idx="1"/>
          </p:nvPr>
        </p:nvSpPr>
        <p:spPr>
          <a:xfrm>
            <a:off x="628650" y="2474119"/>
            <a:ext cx="2590800" cy="3535362"/>
          </a:xfrm>
        </p:spPr>
        <p:txBody>
          <a:bodyPr/>
          <a:lstStyle/>
          <a:p>
            <a:r>
              <a:rPr lang="en-US" dirty="0"/>
              <a:t>Impaction</a:t>
            </a:r>
          </a:p>
          <a:p>
            <a:r>
              <a:rPr lang="en-US" dirty="0"/>
              <a:t>Interception</a:t>
            </a:r>
          </a:p>
          <a:p>
            <a:r>
              <a:rPr lang="en-US" dirty="0"/>
              <a:t>Diffusion</a:t>
            </a:r>
          </a:p>
          <a:p>
            <a:r>
              <a:rPr lang="en-US" dirty="0"/>
              <a:t>Not sieving!</a:t>
            </a:r>
          </a:p>
          <a:p>
            <a:endParaRPr lang="en-US" dirty="0"/>
          </a:p>
        </p:txBody>
      </p:sp>
      <p:sp>
        <p:nvSpPr>
          <p:cNvPr id="2" name="Footer Placeholder 1">
            <a:extLst>
              <a:ext uri="{FF2B5EF4-FFF2-40B4-BE49-F238E27FC236}">
                <a16:creationId xmlns:a16="http://schemas.microsoft.com/office/drawing/2014/main" id="{31EE5753-37CA-4460-B746-CC6DE15D1AF6}"/>
              </a:ext>
            </a:extLst>
          </p:cNvPr>
          <p:cNvSpPr>
            <a:spLocks noGrp="1"/>
          </p:cNvSpPr>
          <p:nvPr>
            <p:ph type="ftr" sz="quarter" idx="11"/>
          </p:nvPr>
        </p:nvSpPr>
        <p:spPr/>
        <p:txBody>
          <a:bodyPr/>
          <a:lstStyle/>
          <a:p>
            <a:r>
              <a:rPr lang="en-US"/>
              <a:t>Linsey Marr, Virginia Tech, March 2020</a:t>
            </a:r>
          </a:p>
        </p:txBody>
      </p:sp>
      <p:sp>
        <p:nvSpPr>
          <p:cNvPr id="3" name="Slide Number Placeholder 2">
            <a:extLst>
              <a:ext uri="{FF2B5EF4-FFF2-40B4-BE49-F238E27FC236}">
                <a16:creationId xmlns:a16="http://schemas.microsoft.com/office/drawing/2014/main" id="{50CB4A82-9EA7-48F9-9E28-B4A70AEF1C2F}"/>
              </a:ext>
            </a:extLst>
          </p:cNvPr>
          <p:cNvSpPr>
            <a:spLocks noGrp="1"/>
          </p:cNvSpPr>
          <p:nvPr>
            <p:ph type="sldNum" sz="quarter" idx="12"/>
          </p:nvPr>
        </p:nvSpPr>
        <p:spPr/>
        <p:txBody>
          <a:bodyPr/>
          <a:lstStyle/>
          <a:p>
            <a:fld id="{6AEDFF68-3D12-46F9-A371-95D68DC1FAD3}" type="slidenum">
              <a:rPr lang="en-US" smtClean="0"/>
              <a:t>40</a:t>
            </a:fld>
            <a:endParaRPr lang="en-US"/>
          </a:p>
        </p:txBody>
      </p:sp>
      <p:pic>
        <p:nvPicPr>
          <p:cNvPr id="6" name="Picture 5">
            <a:extLst>
              <a:ext uri="{FF2B5EF4-FFF2-40B4-BE49-F238E27FC236}">
                <a16:creationId xmlns:a16="http://schemas.microsoft.com/office/drawing/2014/main" id="{99836BAD-3965-43A0-9724-8BAE7764B228}"/>
              </a:ext>
            </a:extLst>
          </p:cNvPr>
          <p:cNvPicPr>
            <a:picLocks noChangeAspect="1"/>
          </p:cNvPicPr>
          <p:nvPr/>
        </p:nvPicPr>
        <p:blipFill>
          <a:blip r:embed="rId3"/>
          <a:stretch>
            <a:fillRect/>
          </a:stretch>
        </p:blipFill>
        <p:spPr>
          <a:xfrm>
            <a:off x="3164155" y="1898945"/>
            <a:ext cx="5612632" cy="3060109"/>
          </a:xfrm>
          <a:prstGeom prst="rect">
            <a:avLst/>
          </a:prstGeom>
        </p:spPr>
      </p:pic>
      <p:cxnSp>
        <p:nvCxnSpPr>
          <p:cNvPr id="8" name="Straight Arrow Connector 7">
            <a:extLst>
              <a:ext uri="{FF2B5EF4-FFF2-40B4-BE49-F238E27FC236}">
                <a16:creationId xmlns:a16="http://schemas.microsoft.com/office/drawing/2014/main" id="{B45985C2-2C5A-4741-8486-42310A520D4D}"/>
              </a:ext>
            </a:extLst>
          </p:cNvPr>
          <p:cNvCxnSpPr/>
          <p:nvPr/>
        </p:nvCxnSpPr>
        <p:spPr>
          <a:xfrm flipV="1">
            <a:off x="5970471" y="4241800"/>
            <a:ext cx="0" cy="107950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1080A8-243B-4562-B232-6B5D77E7E453}"/>
              </a:ext>
            </a:extLst>
          </p:cNvPr>
          <p:cNvSpPr txBox="1"/>
          <p:nvPr/>
        </p:nvSpPr>
        <p:spPr>
          <a:xfrm>
            <a:off x="3986819" y="5321300"/>
            <a:ext cx="4445512" cy="461665"/>
          </a:xfrm>
          <a:prstGeom prst="rect">
            <a:avLst/>
          </a:prstGeom>
          <a:noFill/>
        </p:spPr>
        <p:txBody>
          <a:bodyPr wrap="none" rtlCol="0">
            <a:spAutoFit/>
          </a:bodyPr>
          <a:lstStyle/>
          <a:p>
            <a:r>
              <a:rPr lang="en-US" sz="2400" dirty="0">
                <a:solidFill>
                  <a:schemeClr val="accent3"/>
                </a:solidFill>
              </a:rPr>
              <a:t>“collector” =  single fiber in a filter</a:t>
            </a:r>
          </a:p>
        </p:txBody>
      </p:sp>
      <p:sp>
        <p:nvSpPr>
          <p:cNvPr id="11" name="Oval 10">
            <a:extLst>
              <a:ext uri="{FF2B5EF4-FFF2-40B4-BE49-F238E27FC236}">
                <a16:creationId xmlns:a16="http://schemas.microsoft.com/office/drawing/2014/main" id="{92412015-B1EF-43D7-A42B-683D5BA066EF}"/>
              </a:ext>
            </a:extLst>
          </p:cNvPr>
          <p:cNvSpPr/>
          <p:nvPr/>
        </p:nvSpPr>
        <p:spPr>
          <a:xfrm>
            <a:off x="5211646" y="2876550"/>
            <a:ext cx="1449504" cy="136525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5">
            <a:extLst>
              <a:ext uri="{FF2B5EF4-FFF2-40B4-BE49-F238E27FC236}">
                <a16:creationId xmlns:a16="http://schemas.microsoft.com/office/drawing/2014/main" id="{4B5499BC-0B7B-4CE7-943A-53C231485E78}"/>
              </a:ext>
            </a:extLst>
          </p:cNvPr>
          <p:cNvSpPr txBox="1">
            <a:spLocks noChangeArrowheads="1"/>
          </p:cNvSpPr>
          <p:nvPr/>
        </p:nvSpPr>
        <p:spPr bwMode="auto">
          <a:xfrm>
            <a:off x="80717" y="6581001"/>
            <a:ext cx="8847383"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err="1">
                <a:solidFill>
                  <a:schemeClr val="bg1">
                    <a:lumMod val="50000"/>
                  </a:schemeClr>
                </a:solidFill>
              </a:rPr>
              <a:t>Bulejko</a:t>
            </a:r>
            <a:r>
              <a:rPr lang="en-US" altLang="zh-CN" sz="1200" dirty="0">
                <a:solidFill>
                  <a:schemeClr val="bg1">
                    <a:lumMod val="50000"/>
                  </a:schemeClr>
                </a:solidFill>
              </a:rPr>
              <a:t>, 2018, </a:t>
            </a:r>
            <a:r>
              <a:rPr lang="en-US" altLang="zh-CN" sz="1200" i="1" dirty="0">
                <a:solidFill>
                  <a:schemeClr val="bg1">
                    <a:lumMod val="50000"/>
                  </a:schemeClr>
                </a:solidFill>
              </a:rPr>
              <a:t>Nanomaterials</a:t>
            </a:r>
            <a:r>
              <a:rPr lang="en-US" altLang="zh-CN" sz="1200" dirty="0">
                <a:solidFill>
                  <a:schemeClr val="bg1">
                    <a:lumMod val="50000"/>
                  </a:schemeClr>
                </a:solidFill>
              </a:rPr>
              <a:t>, https://www.mdpi.com/2079-4991/8/6/447/htm</a:t>
            </a:r>
          </a:p>
        </p:txBody>
      </p:sp>
    </p:spTree>
    <p:extLst>
      <p:ext uri="{BB962C8B-B14F-4D97-AF65-F5344CB8AC3E}">
        <p14:creationId xmlns:p14="http://schemas.microsoft.com/office/powerpoint/2010/main" val="1941268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3573-22AB-406A-8841-191C14829045}"/>
              </a:ext>
            </a:extLst>
          </p:cNvPr>
          <p:cNvSpPr>
            <a:spLocks noGrp="1"/>
          </p:cNvSpPr>
          <p:nvPr>
            <p:ph type="title"/>
          </p:nvPr>
        </p:nvSpPr>
        <p:spPr/>
        <p:txBody>
          <a:bodyPr/>
          <a:lstStyle/>
          <a:p>
            <a:r>
              <a:rPr lang="en-US" dirty="0"/>
              <a:t>Filter Efficiency</a:t>
            </a:r>
          </a:p>
        </p:txBody>
      </p:sp>
      <p:sp>
        <p:nvSpPr>
          <p:cNvPr id="4" name="Footer Placeholder 3">
            <a:extLst>
              <a:ext uri="{FF2B5EF4-FFF2-40B4-BE49-F238E27FC236}">
                <a16:creationId xmlns:a16="http://schemas.microsoft.com/office/drawing/2014/main" id="{9A1319AA-288F-4B7C-9CAE-1CA299A8C438}"/>
              </a:ext>
            </a:extLst>
          </p:cNvPr>
          <p:cNvSpPr>
            <a:spLocks noGrp="1"/>
          </p:cNvSpPr>
          <p:nvPr>
            <p:ph type="ftr" sz="quarter" idx="11"/>
          </p:nvPr>
        </p:nvSpPr>
        <p:spPr/>
        <p:txBody>
          <a:bodyPr/>
          <a:lstStyle/>
          <a:p>
            <a:r>
              <a:rPr lang="en-US"/>
              <a:t>Linsey Marr, Virginia Tech, March 2020</a:t>
            </a:r>
          </a:p>
        </p:txBody>
      </p:sp>
      <p:sp>
        <p:nvSpPr>
          <p:cNvPr id="5" name="Slide Number Placeholder 4">
            <a:extLst>
              <a:ext uri="{FF2B5EF4-FFF2-40B4-BE49-F238E27FC236}">
                <a16:creationId xmlns:a16="http://schemas.microsoft.com/office/drawing/2014/main" id="{E2AD3ACE-D352-4503-809E-71081C772B44}"/>
              </a:ext>
            </a:extLst>
          </p:cNvPr>
          <p:cNvSpPr>
            <a:spLocks noGrp="1"/>
          </p:cNvSpPr>
          <p:nvPr>
            <p:ph type="sldNum" sz="quarter" idx="12"/>
          </p:nvPr>
        </p:nvSpPr>
        <p:spPr/>
        <p:txBody>
          <a:bodyPr/>
          <a:lstStyle/>
          <a:p>
            <a:fld id="{6AEDFF68-3D12-46F9-A371-95D68DC1FAD3}" type="slidenum">
              <a:rPr lang="en-US" smtClean="0"/>
              <a:t>41</a:t>
            </a:fld>
            <a:endParaRPr lang="en-US"/>
          </a:p>
        </p:txBody>
      </p:sp>
      <p:pic>
        <p:nvPicPr>
          <p:cNvPr id="8" name="Picture 7">
            <a:extLst>
              <a:ext uri="{FF2B5EF4-FFF2-40B4-BE49-F238E27FC236}">
                <a16:creationId xmlns:a16="http://schemas.microsoft.com/office/drawing/2014/main" id="{1D700C40-5D1C-4EC9-956C-40BAB990C7E2}"/>
              </a:ext>
            </a:extLst>
          </p:cNvPr>
          <p:cNvPicPr>
            <a:picLocks noChangeAspect="1"/>
          </p:cNvPicPr>
          <p:nvPr/>
        </p:nvPicPr>
        <p:blipFill rotWithShape="1">
          <a:blip r:embed="rId2">
            <a:extLst>
              <a:ext uri="{28A0092B-C50C-407E-A947-70E740481C1C}">
                <a14:useLocalDpi xmlns:a14="http://schemas.microsoft.com/office/drawing/2010/main" val="0"/>
              </a:ext>
            </a:extLst>
          </a:blip>
          <a:srcRect l="1246" t="1102" r="972" b="1784"/>
          <a:stretch/>
        </p:blipFill>
        <p:spPr>
          <a:xfrm>
            <a:off x="958850" y="1409699"/>
            <a:ext cx="7346950" cy="4891145"/>
          </a:xfrm>
          <a:prstGeom prst="rect">
            <a:avLst/>
          </a:prstGeom>
        </p:spPr>
      </p:pic>
      <p:sp>
        <p:nvSpPr>
          <p:cNvPr id="9" name="Text Box 5">
            <a:extLst>
              <a:ext uri="{FF2B5EF4-FFF2-40B4-BE49-F238E27FC236}">
                <a16:creationId xmlns:a16="http://schemas.microsoft.com/office/drawing/2014/main" id="{E34E227C-345F-4E54-85C2-6ACD0E32718D}"/>
              </a:ext>
            </a:extLst>
          </p:cNvPr>
          <p:cNvSpPr txBox="1">
            <a:spLocks noChangeArrowheads="1"/>
          </p:cNvSpPr>
          <p:nvPr/>
        </p:nvSpPr>
        <p:spPr bwMode="auto">
          <a:xfrm>
            <a:off x="80717" y="6581001"/>
            <a:ext cx="9063283"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Lindsley, 2016, NIOSH Manual of Analytical Methods, https://www.cdc.gov/niosh/nmam/default.html</a:t>
            </a:r>
          </a:p>
        </p:txBody>
      </p:sp>
      <p:cxnSp>
        <p:nvCxnSpPr>
          <p:cNvPr id="11" name="Straight Arrow Connector 10">
            <a:extLst>
              <a:ext uri="{FF2B5EF4-FFF2-40B4-BE49-F238E27FC236}">
                <a16:creationId xmlns:a16="http://schemas.microsoft.com/office/drawing/2014/main" id="{34350BE1-49C0-477E-A85D-E0FE7E45FC9C}"/>
              </a:ext>
            </a:extLst>
          </p:cNvPr>
          <p:cNvCxnSpPr/>
          <p:nvPr/>
        </p:nvCxnSpPr>
        <p:spPr>
          <a:xfrm flipH="1">
            <a:off x="4502150" y="1208088"/>
            <a:ext cx="469900" cy="1320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DD9114C-A31C-4399-B0C8-7C67024D2EF5}"/>
              </a:ext>
            </a:extLst>
          </p:cNvPr>
          <p:cNvSpPr txBox="1"/>
          <p:nvPr/>
        </p:nvSpPr>
        <p:spPr>
          <a:xfrm>
            <a:off x="4972050" y="308570"/>
            <a:ext cx="2933699" cy="923330"/>
          </a:xfrm>
          <a:prstGeom prst="rect">
            <a:avLst/>
          </a:prstGeom>
          <a:noFill/>
          <a:ln>
            <a:solidFill>
              <a:schemeClr val="accent1"/>
            </a:solidFill>
          </a:ln>
        </p:spPr>
        <p:txBody>
          <a:bodyPr wrap="square" rtlCol="0">
            <a:spAutoFit/>
          </a:bodyPr>
          <a:lstStyle/>
          <a:p>
            <a:r>
              <a:rPr lang="en-US" dirty="0"/>
              <a:t>minimum at 0.1-0.3 µm, where no collection mechanism works well</a:t>
            </a:r>
          </a:p>
        </p:txBody>
      </p:sp>
    </p:spTree>
    <p:extLst>
      <p:ext uri="{BB962C8B-B14F-4D97-AF65-F5344CB8AC3E}">
        <p14:creationId xmlns:p14="http://schemas.microsoft.com/office/powerpoint/2010/main" val="3424749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A51E4-1D86-41D5-8973-30DA9C8D63CB}"/>
              </a:ext>
            </a:extLst>
          </p:cNvPr>
          <p:cNvSpPr>
            <a:spLocks noGrp="1"/>
          </p:cNvSpPr>
          <p:nvPr>
            <p:ph type="title"/>
          </p:nvPr>
        </p:nvSpPr>
        <p:spPr/>
        <p:txBody>
          <a:bodyPr/>
          <a:lstStyle/>
          <a:p>
            <a:r>
              <a:rPr lang="en-US" dirty="0"/>
              <a:t>N95</a:t>
            </a:r>
          </a:p>
        </p:txBody>
      </p:sp>
      <p:sp>
        <p:nvSpPr>
          <p:cNvPr id="5" name="Content Placeholder 4">
            <a:extLst>
              <a:ext uri="{FF2B5EF4-FFF2-40B4-BE49-F238E27FC236}">
                <a16:creationId xmlns:a16="http://schemas.microsoft.com/office/drawing/2014/main" id="{F8C2E200-17CC-4CD7-8E1B-A141742C1294}"/>
              </a:ext>
            </a:extLst>
          </p:cNvPr>
          <p:cNvSpPr>
            <a:spLocks noGrp="1"/>
          </p:cNvSpPr>
          <p:nvPr>
            <p:ph idx="1"/>
          </p:nvPr>
        </p:nvSpPr>
        <p:spPr/>
        <p:txBody>
          <a:bodyPr/>
          <a:lstStyle/>
          <a:p>
            <a:r>
              <a:rPr lang="en-US" dirty="0"/>
              <a:t>Blocks at least 95% of particles of diameter 0.3 µm</a:t>
            </a:r>
          </a:p>
          <a:p>
            <a:r>
              <a:rPr lang="en-US" dirty="0"/>
              <a:t>Removal efficiency is even better for particles &gt;0.3 µm and particles &lt;0.3 µm</a:t>
            </a:r>
          </a:p>
          <a:p>
            <a:r>
              <a:rPr lang="en-US" dirty="0"/>
              <a:t>Capture efficiency depends on the size and density of the particle and should be the same whether the particle contains a virus or not</a:t>
            </a:r>
          </a:p>
          <a:p>
            <a:endParaRPr lang="en-US" dirty="0"/>
          </a:p>
        </p:txBody>
      </p:sp>
      <p:sp>
        <p:nvSpPr>
          <p:cNvPr id="2" name="Footer Placeholder 1">
            <a:extLst>
              <a:ext uri="{FF2B5EF4-FFF2-40B4-BE49-F238E27FC236}">
                <a16:creationId xmlns:a16="http://schemas.microsoft.com/office/drawing/2014/main" id="{1E438C71-7270-4289-AC71-00B076AE5F5F}"/>
              </a:ext>
            </a:extLst>
          </p:cNvPr>
          <p:cNvSpPr>
            <a:spLocks noGrp="1"/>
          </p:cNvSpPr>
          <p:nvPr>
            <p:ph type="ftr" sz="quarter" idx="11"/>
          </p:nvPr>
        </p:nvSpPr>
        <p:spPr/>
        <p:txBody>
          <a:bodyPr/>
          <a:lstStyle/>
          <a:p>
            <a:r>
              <a:rPr lang="en-US"/>
              <a:t>Linsey Marr, Virginia Tech, March 2020</a:t>
            </a:r>
          </a:p>
        </p:txBody>
      </p:sp>
      <p:sp>
        <p:nvSpPr>
          <p:cNvPr id="3" name="Slide Number Placeholder 2">
            <a:extLst>
              <a:ext uri="{FF2B5EF4-FFF2-40B4-BE49-F238E27FC236}">
                <a16:creationId xmlns:a16="http://schemas.microsoft.com/office/drawing/2014/main" id="{44D68A8D-7F3F-4BB2-907D-556997CD9C60}"/>
              </a:ext>
            </a:extLst>
          </p:cNvPr>
          <p:cNvSpPr>
            <a:spLocks noGrp="1"/>
          </p:cNvSpPr>
          <p:nvPr>
            <p:ph type="sldNum" sz="quarter" idx="12"/>
          </p:nvPr>
        </p:nvSpPr>
        <p:spPr/>
        <p:txBody>
          <a:bodyPr/>
          <a:lstStyle/>
          <a:p>
            <a:fld id="{6AEDFF68-3D12-46F9-A371-95D68DC1FAD3}" type="slidenum">
              <a:rPr lang="en-US" smtClean="0"/>
              <a:t>42</a:t>
            </a:fld>
            <a:endParaRPr lang="en-US"/>
          </a:p>
        </p:txBody>
      </p:sp>
      <p:pic>
        <p:nvPicPr>
          <p:cNvPr id="7" name="Picture 6">
            <a:extLst>
              <a:ext uri="{FF2B5EF4-FFF2-40B4-BE49-F238E27FC236}">
                <a16:creationId xmlns:a16="http://schemas.microsoft.com/office/drawing/2014/main" id="{33F52382-8393-44AF-8E64-4B3A8F6BB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499" y="4470399"/>
            <a:ext cx="3937002" cy="1968502"/>
          </a:xfrm>
          <a:prstGeom prst="rect">
            <a:avLst/>
          </a:prstGeom>
        </p:spPr>
      </p:pic>
      <p:sp>
        <p:nvSpPr>
          <p:cNvPr id="8" name="Text Box 5">
            <a:extLst>
              <a:ext uri="{FF2B5EF4-FFF2-40B4-BE49-F238E27FC236}">
                <a16:creationId xmlns:a16="http://schemas.microsoft.com/office/drawing/2014/main" id="{33B1FD59-236C-4231-A06F-7EFB4EBA6FE3}"/>
              </a:ext>
            </a:extLst>
          </p:cNvPr>
          <p:cNvSpPr txBox="1">
            <a:spLocks noChangeArrowheads="1"/>
          </p:cNvSpPr>
          <p:nvPr/>
        </p:nvSpPr>
        <p:spPr bwMode="auto">
          <a:xfrm>
            <a:off x="80717" y="6581001"/>
            <a:ext cx="9063283" cy="276999"/>
          </a:xfrm>
          <a:prstGeom prst="rect">
            <a:avLst/>
          </a:prstGeom>
          <a:noFill/>
          <a:ln w="9525">
            <a:noFill/>
            <a:miter lim="800000"/>
            <a:headEnd/>
            <a:tailEnd/>
          </a:ln>
        </p:spPr>
        <p:txBody>
          <a:bodyPr wrap="square" lIns="0" rIns="0">
            <a:spAutoFit/>
          </a:bodyPr>
          <a:lstStyle/>
          <a:p>
            <a:pPr>
              <a:spcBef>
                <a:spcPct val="50000"/>
              </a:spcBef>
            </a:pPr>
            <a:r>
              <a:rPr lang="en-US" altLang="zh-CN" sz="1200">
                <a:solidFill>
                  <a:schemeClr val="bg1">
                    <a:lumMod val="50000"/>
                  </a:schemeClr>
                </a:solidFill>
              </a:rPr>
              <a:t>https://www.cdc.gov/niosh/npptl/default.html</a:t>
            </a:r>
            <a:endParaRPr lang="en-US" altLang="zh-CN" sz="1200" dirty="0">
              <a:solidFill>
                <a:schemeClr val="bg1">
                  <a:lumMod val="50000"/>
                </a:schemeClr>
              </a:solidFill>
            </a:endParaRPr>
          </a:p>
        </p:txBody>
      </p:sp>
    </p:spTree>
    <p:extLst>
      <p:ext uri="{BB962C8B-B14F-4D97-AF65-F5344CB8AC3E}">
        <p14:creationId xmlns:p14="http://schemas.microsoft.com/office/powerpoint/2010/main" val="2463356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49FD-51A4-4B67-9302-0FE9B2DBE5EF}"/>
              </a:ext>
            </a:extLst>
          </p:cNvPr>
          <p:cNvSpPr>
            <a:spLocks noGrp="1"/>
          </p:cNvSpPr>
          <p:nvPr>
            <p:ph type="title"/>
          </p:nvPr>
        </p:nvSpPr>
        <p:spPr/>
        <p:txBody>
          <a:bodyPr/>
          <a:lstStyle/>
          <a:p>
            <a:r>
              <a:rPr lang="en-US" dirty="0"/>
              <a:t>Surgical Masks and Flu Virus</a:t>
            </a:r>
          </a:p>
        </p:txBody>
      </p:sp>
      <p:sp>
        <p:nvSpPr>
          <p:cNvPr id="4" name="Footer Placeholder 3">
            <a:extLst>
              <a:ext uri="{FF2B5EF4-FFF2-40B4-BE49-F238E27FC236}">
                <a16:creationId xmlns:a16="http://schemas.microsoft.com/office/drawing/2014/main" id="{605BC6EA-06EA-4C2F-AC44-77FC0CE7C0A6}"/>
              </a:ext>
            </a:extLst>
          </p:cNvPr>
          <p:cNvSpPr>
            <a:spLocks noGrp="1"/>
          </p:cNvSpPr>
          <p:nvPr>
            <p:ph type="ftr" sz="quarter" idx="11"/>
          </p:nvPr>
        </p:nvSpPr>
        <p:spPr/>
        <p:txBody>
          <a:bodyPr/>
          <a:lstStyle/>
          <a:p>
            <a:r>
              <a:rPr lang="en-US"/>
              <a:t>Linsey Marr, Virginia Tech, March 2020</a:t>
            </a:r>
          </a:p>
        </p:txBody>
      </p:sp>
      <p:sp>
        <p:nvSpPr>
          <p:cNvPr id="5" name="Slide Number Placeholder 4">
            <a:extLst>
              <a:ext uri="{FF2B5EF4-FFF2-40B4-BE49-F238E27FC236}">
                <a16:creationId xmlns:a16="http://schemas.microsoft.com/office/drawing/2014/main" id="{7CEE7D13-8101-4CBD-BB36-4620146E5AAE}"/>
              </a:ext>
            </a:extLst>
          </p:cNvPr>
          <p:cNvSpPr>
            <a:spLocks noGrp="1"/>
          </p:cNvSpPr>
          <p:nvPr>
            <p:ph type="sldNum" sz="quarter" idx="12"/>
          </p:nvPr>
        </p:nvSpPr>
        <p:spPr/>
        <p:txBody>
          <a:bodyPr/>
          <a:lstStyle/>
          <a:p>
            <a:fld id="{6AEDFF68-3D12-46F9-A371-95D68DC1FAD3}" type="slidenum">
              <a:rPr lang="en-US" smtClean="0"/>
              <a:t>43</a:t>
            </a:fld>
            <a:endParaRPr lang="en-US"/>
          </a:p>
        </p:txBody>
      </p:sp>
      <p:pic>
        <p:nvPicPr>
          <p:cNvPr id="6" name="Picture 5">
            <a:extLst>
              <a:ext uri="{FF2B5EF4-FFF2-40B4-BE49-F238E27FC236}">
                <a16:creationId xmlns:a16="http://schemas.microsoft.com/office/drawing/2014/main" id="{95F33D1A-8429-4796-85A1-3702BA19A6FA}"/>
              </a:ext>
            </a:extLst>
          </p:cNvPr>
          <p:cNvPicPr>
            <a:picLocks noChangeAspect="1"/>
          </p:cNvPicPr>
          <p:nvPr/>
        </p:nvPicPr>
        <p:blipFill>
          <a:blip r:embed="rId2"/>
          <a:stretch>
            <a:fillRect/>
          </a:stretch>
        </p:blipFill>
        <p:spPr>
          <a:xfrm>
            <a:off x="683542" y="1393974"/>
            <a:ext cx="8118181" cy="3666758"/>
          </a:xfrm>
          <a:prstGeom prst="rect">
            <a:avLst/>
          </a:prstGeom>
        </p:spPr>
      </p:pic>
      <p:sp>
        <p:nvSpPr>
          <p:cNvPr id="7" name="TextBox 6">
            <a:extLst>
              <a:ext uri="{FF2B5EF4-FFF2-40B4-BE49-F238E27FC236}">
                <a16:creationId xmlns:a16="http://schemas.microsoft.com/office/drawing/2014/main" id="{333A8B0E-3EE8-4BA7-8ECF-925FCD119541}"/>
              </a:ext>
            </a:extLst>
          </p:cNvPr>
          <p:cNvSpPr txBox="1"/>
          <p:nvPr/>
        </p:nvSpPr>
        <p:spPr>
          <a:xfrm>
            <a:off x="747043" y="5108377"/>
            <a:ext cx="7423150" cy="1200329"/>
          </a:xfrm>
          <a:prstGeom prst="rect">
            <a:avLst/>
          </a:prstGeom>
          <a:noFill/>
        </p:spPr>
        <p:txBody>
          <a:bodyPr wrap="square" rtlCol="0">
            <a:spAutoFit/>
          </a:bodyPr>
          <a:lstStyle/>
          <a:p>
            <a:r>
              <a:rPr lang="en-US" sz="2400" dirty="0"/>
              <a:t>Different types of surgical masks reduced the amount of infectious flu virus measured behind the mask on a manikin by an average of a factor of 6 (range 1.1-55).</a:t>
            </a:r>
          </a:p>
        </p:txBody>
      </p:sp>
      <p:sp>
        <p:nvSpPr>
          <p:cNvPr id="8" name="Text Box 5">
            <a:extLst>
              <a:ext uri="{FF2B5EF4-FFF2-40B4-BE49-F238E27FC236}">
                <a16:creationId xmlns:a16="http://schemas.microsoft.com/office/drawing/2014/main" id="{E2933E83-ACFD-4D0C-919C-D02ABA51496D}"/>
              </a:ext>
            </a:extLst>
          </p:cNvPr>
          <p:cNvSpPr txBox="1">
            <a:spLocks noChangeArrowheads="1"/>
          </p:cNvSpPr>
          <p:nvPr/>
        </p:nvSpPr>
        <p:spPr bwMode="auto">
          <a:xfrm>
            <a:off x="80717" y="6581001"/>
            <a:ext cx="9063283"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Booth et al., 2013, </a:t>
            </a:r>
            <a:r>
              <a:rPr lang="en-US" altLang="zh-CN" sz="1200" i="1" dirty="0">
                <a:solidFill>
                  <a:schemeClr val="bg1">
                    <a:lumMod val="50000"/>
                  </a:schemeClr>
                </a:solidFill>
              </a:rPr>
              <a:t>J. Hosp. Infection</a:t>
            </a:r>
            <a:r>
              <a:rPr lang="en-US" altLang="zh-CN" sz="1200" dirty="0">
                <a:solidFill>
                  <a:schemeClr val="bg1">
                    <a:lumMod val="50000"/>
                  </a:schemeClr>
                </a:solidFill>
              </a:rPr>
              <a:t>, https://www.ncbi.nlm.nih.gov/pubmed/23498357</a:t>
            </a:r>
          </a:p>
        </p:txBody>
      </p:sp>
    </p:spTree>
    <p:extLst>
      <p:ext uri="{BB962C8B-B14F-4D97-AF65-F5344CB8AC3E}">
        <p14:creationId xmlns:p14="http://schemas.microsoft.com/office/powerpoint/2010/main" val="508850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44</a:t>
            </a:fld>
            <a:endParaRPr lang="en-US"/>
          </a:p>
        </p:txBody>
      </p:sp>
      <p:sp>
        <p:nvSpPr>
          <p:cNvPr id="6" name="Title 1"/>
          <p:cNvSpPr txBox="1">
            <a:spLocks/>
          </p:cNvSpPr>
          <p:nvPr/>
        </p:nvSpPr>
        <p:spPr>
          <a:xfrm>
            <a:off x="739035" y="2070561"/>
            <a:ext cx="7954028" cy="2177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What do we know about SARS-CoV-2 in droplets/aerosols?</a:t>
            </a:r>
          </a:p>
        </p:txBody>
      </p:sp>
    </p:spTree>
    <p:extLst>
      <p:ext uri="{BB962C8B-B14F-4D97-AF65-F5344CB8AC3E}">
        <p14:creationId xmlns:p14="http://schemas.microsoft.com/office/powerpoint/2010/main" val="3298013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2157"/>
            <a:ext cx="9144000" cy="5913686"/>
          </a:xfrm>
          <a:prstGeom prst="rect">
            <a:avLst/>
          </a:prstGeom>
        </p:spPr>
      </p:pic>
      <p:sp>
        <p:nvSpPr>
          <p:cNvPr id="5" name="TextBox 4"/>
          <p:cNvSpPr txBox="1"/>
          <p:nvPr/>
        </p:nvSpPr>
        <p:spPr>
          <a:xfrm>
            <a:off x="0" y="6581001"/>
            <a:ext cx="4478277" cy="276999"/>
          </a:xfrm>
          <a:prstGeom prst="rect">
            <a:avLst/>
          </a:prstGeom>
          <a:noFill/>
        </p:spPr>
        <p:txBody>
          <a:bodyPr wrap="none" rtlCol="0">
            <a:spAutoFit/>
          </a:bodyPr>
          <a:lstStyle/>
          <a:p>
            <a:r>
              <a:rPr lang="en-US" sz="1200" dirty="0">
                <a:solidFill>
                  <a:schemeClr val="bg1">
                    <a:lumMod val="50000"/>
                  </a:schemeClr>
                </a:solidFill>
              </a:rPr>
              <a:t>https://twitter.com/VirusesImmunity/status/1238475009712160769</a:t>
            </a:r>
          </a:p>
        </p:txBody>
      </p:sp>
      <p:sp>
        <p:nvSpPr>
          <p:cNvPr id="2" name="Footer Placeholder 1"/>
          <p:cNvSpPr>
            <a:spLocks noGrp="1"/>
          </p:cNvSpPr>
          <p:nvPr>
            <p:ph type="ftr" sz="quarter" idx="11"/>
          </p:nvPr>
        </p:nvSpPr>
        <p:spPr/>
        <p:txBody>
          <a:bodyPr/>
          <a:lstStyle/>
          <a:p>
            <a:r>
              <a:rPr lang="en-US"/>
              <a:t>Linsey Marr, Virginia Tech, March 2020</a:t>
            </a:r>
          </a:p>
        </p:txBody>
      </p:sp>
      <p:sp>
        <p:nvSpPr>
          <p:cNvPr id="7" name="Slide Number Placeholder 6"/>
          <p:cNvSpPr>
            <a:spLocks noGrp="1"/>
          </p:cNvSpPr>
          <p:nvPr>
            <p:ph type="sldNum" sz="quarter" idx="12"/>
          </p:nvPr>
        </p:nvSpPr>
        <p:spPr/>
        <p:txBody>
          <a:bodyPr/>
          <a:lstStyle/>
          <a:p>
            <a:fld id="{6AEDFF68-3D12-46F9-A371-95D68DC1FAD3}" type="slidenum">
              <a:rPr lang="en-US" smtClean="0"/>
              <a:t>45</a:t>
            </a:fld>
            <a:endParaRPr lang="en-US"/>
          </a:p>
        </p:txBody>
      </p:sp>
    </p:spTree>
    <p:extLst>
      <p:ext uri="{BB962C8B-B14F-4D97-AF65-F5344CB8AC3E}">
        <p14:creationId xmlns:p14="http://schemas.microsoft.com/office/powerpoint/2010/main" val="3039234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Linsey Marr, Virginia Tech, March 2020</a:t>
            </a:r>
          </a:p>
        </p:txBody>
      </p:sp>
      <p:sp>
        <p:nvSpPr>
          <p:cNvPr id="3" name="Slide Number Placeholder 2"/>
          <p:cNvSpPr>
            <a:spLocks noGrp="1"/>
          </p:cNvSpPr>
          <p:nvPr>
            <p:ph type="sldNum" sz="quarter" idx="12"/>
          </p:nvPr>
        </p:nvSpPr>
        <p:spPr/>
        <p:txBody>
          <a:bodyPr/>
          <a:lstStyle/>
          <a:p>
            <a:fld id="{6AEDFF68-3D12-46F9-A371-95D68DC1FAD3}" type="slidenum">
              <a:rPr lang="en-US" smtClean="0"/>
              <a:t>46</a:t>
            </a:fld>
            <a:endParaRPr lang="en-US"/>
          </a:p>
        </p:txBody>
      </p:sp>
      <p:pic>
        <p:nvPicPr>
          <p:cNvPr id="4" name="Picture 3"/>
          <p:cNvPicPr>
            <a:picLocks noChangeAspect="1"/>
          </p:cNvPicPr>
          <p:nvPr/>
        </p:nvPicPr>
        <p:blipFill>
          <a:blip r:embed="rId3"/>
          <a:stretch>
            <a:fillRect/>
          </a:stretch>
        </p:blipFill>
        <p:spPr>
          <a:xfrm>
            <a:off x="963299" y="101719"/>
            <a:ext cx="7387011" cy="6254631"/>
          </a:xfrm>
          <a:prstGeom prst="rect">
            <a:avLst/>
          </a:prstGeom>
        </p:spPr>
      </p:pic>
      <p:sp>
        <p:nvSpPr>
          <p:cNvPr id="5" name="TextBox 4"/>
          <p:cNvSpPr txBox="1"/>
          <p:nvPr/>
        </p:nvSpPr>
        <p:spPr>
          <a:xfrm>
            <a:off x="0" y="6581001"/>
            <a:ext cx="5520229" cy="276999"/>
          </a:xfrm>
          <a:prstGeom prst="rect">
            <a:avLst/>
          </a:prstGeom>
          <a:noFill/>
        </p:spPr>
        <p:txBody>
          <a:bodyPr wrap="none" rtlCol="0">
            <a:spAutoFit/>
          </a:bodyPr>
          <a:lstStyle/>
          <a:p>
            <a:r>
              <a:rPr lang="en-US" sz="1200" dirty="0">
                <a:solidFill>
                  <a:schemeClr val="bg1">
                    <a:lumMod val="50000"/>
                  </a:schemeClr>
                </a:solidFill>
              </a:rPr>
              <a:t>Ong et al., 2020, </a:t>
            </a:r>
            <a:r>
              <a:rPr lang="en-US" sz="1200" i="1" dirty="0">
                <a:solidFill>
                  <a:schemeClr val="bg1">
                    <a:lumMod val="50000"/>
                  </a:schemeClr>
                </a:solidFill>
              </a:rPr>
              <a:t>JAMA</a:t>
            </a:r>
            <a:r>
              <a:rPr lang="en-US" sz="1200" dirty="0">
                <a:solidFill>
                  <a:schemeClr val="bg1">
                    <a:lumMod val="50000"/>
                  </a:schemeClr>
                </a:solidFill>
              </a:rPr>
              <a:t>, https://jamanetwork.com/journals/jama/fullarticle/2762692</a:t>
            </a:r>
          </a:p>
        </p:txBody>
      </p:sp>
      <p:sp>
        <p:nvSpPr>
          <p:cNvPr id="7" name="TextBox 6"/>
          <p:cNvSpPr txBox="1"/>
          <p:nvPr/>
        </p:nvSpPr>
        <p:spPr>
          <a:xfrm>
            <a:off x="89868" y="4879022"/>
            <a:ext cx="2670246" cy="147732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Samples in patient A’s and B’s rooms were negative after cleaning. These results are for patient C before cleaning.</a:t>
            </a:r>
          </a:p>
        </p:txBody>
      </p:sp>
      <p:sp>
        <p:nvSpPr>
          <p:cNvPr id="8" name="TextBox 7"/>
          <p:cNvSpPr txBox="1"/>
          <p:nvPr/>
        </p:nvSpPr>
        <p:spPr>
          <a:xfrm>
            <a:off x="6695162" y="457956"/>
            <a:ext cx="2260165"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table, bed rail, locker, chair, light switches, stethoscope, sink, floor, window, door and handle, toilet, </a:t>
            </a:r>
            <a:r>
              <a:rPr lang="en-US" b="1" dirty="0"/>
              <a:t>air outlet fan</a:t>
            </a:r>
          </a:p>
        </p:txBody>
      </p:sp>
      <p:sp>
        <p:nvSpPr>
          <p:cNvPr id="10" name="TextBox 9"/>
          <p:cNvSpPr txBox="1"/>
          <p:nvPr/>
        </p:nvSpPr>
        <p:spPr>
          <a:xfrm>
            <a:off x="6814159" y="4789294"/>
            <a:ext cx="2260165" cy="147732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control panel on bed, call bell, rail in bathroom, outer rim of sink in bathroom, all anteroom, </a:t>
            </a:r>
            <a:r>
              <a:rPr lang="en-US" b="1" dirty="0"/>
              <a:t>air</a:t>
            </a:r>
          </a:p>
        </p:txBody>
      </p:sp>
      <p:sp>
        <p:nvSpPr>
          <p:cNvPr id="11" name="Rectangle 10"/>
          <p:cNvSpPr/>
          <p:nvPr/>
        </p:nvSpPr>
        <p:spPr>
          <a:xfrm flipV="1">
            <a:off x="7260399" y="4733521"/>
            <a:ext cx="22899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55147" y="4556873"/>
            <a:ext cx="977683"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FF0000"/>
                </a:solidFill>
              </a:rPr>
              <a:t>negative</a:t>
            </a:r>
            <a:endParaRPr lang="en-US" b="1" dirty="0">
              <a:solidFill>
                <a:srgbClr val="FF0000"/>
              </a:solidFill>
            </a:endParaRPr>
          </a:p>
        </p:txBody>
      </p:sp>
      <p:sp>
        <p:nvSpPr>
          <p:cNvPr id="13" name="TextBox 12"/>
          <p:cNvSpPr txBox="1"/>
          <p:nvPr/>
        </p:nvSpPr>
        <p:spPr>
          <a:xfrm>
            <a:off x="7231367" y="129075"/>
            <a:ext cx="977683"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rgbClr val="FF0000"/>
                </a:solidFill>
              </a:rPr>
              <a:t>positive</a:t>
            </a:r>
            <a:endParaRPr lang="en-US" b="1" dirty="0">
              <a:solidFill>
                <a:srgbClr val="FF0000"/>
              </a:solidFill>
            </a:endParaRPr>
          </a:p>
        </p:txBody>
      </p:sp>
      <p:sp>
        <p:nvSpPr>
          <p:cNvPr id="6" name="Cross 5"/>
          <p:cNvSpPr/>
          <p:nvPr/>
        </p:nvSpPr>
        <p:spPr>
          <a:xfrm>
            <a:off x="7029850" y="209908"/>
            <a:ext cx="237994" cy="237994"/>
          </a:xfrm>
          <a:prstGeom prst="plus">
            <a:avLst>
              <a:gd name="adj" fmla="val 396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46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0E7A4-29A8-44C7-9D2A-0F2ED0A13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5945"/>
            <a:ext cx="9144000" cy="3431188"/>
          </a:xfrm>
          <a:prstGeom prst="rect">
            <a:avLst/>
          </a:prstGeom>
        </p:spPr>
      </p:pic>
      <p:sp>
        <p:nvSpPr>
          <p:cNvPr id="6" name="TextBox 5">
            <a:extLst>
              <a:ext uri="{FF2B5EF4-FFF2-40B4-BE49-F238E27FC236}">
                <a16:creationId xmlns:a16="http://schemas.microsoft.com/office/drawing/2014/main" id="{BE0D48DD-6452-48F2-A1A7-DAC02157821E}"/>
              </a:ext>
            </a:extLst>
          </p:cNvPr>
          <p:cNvSpPr txBox="1"/>
          <p:nvPr/>
        </p:nvSpPr>
        <p:spPr>
          <a:xfrm>
            <a:off x="16394" y="6580113"/>
            <a:ext cx="4555606" cy="276999"/>
          </a:xfrm>
          <a:prstGeom prst="rect">
            <a:avLst/>
          </a:prstGeom>
          <a:noFill/>
        </p:spPr>
        <p:txBody>
          <a:bodyPr wrap="none" rtlCol="0">
            <a:spAutoFit/>
          </a:bodyPr>
          <a:lstStyle/>
          <a:p>
            <a:r>
              <a:rPr lang="en-US" sz="1200" dirty="0">
                <a:solidFill>
                  <a:schemeClr val="bg1">
                    <a:lumMod val="50000"/>
                  </a:schemeClr>
                </a:solidFill>
              </a:rPr>
              <a:t>Liu et al., 2020, preprint,  https://doi.org/10.1101/2020.03.08.982637</a:t>
            </a:r>
          </a:p>
        </p:txBody>
      </p:sp>
      <p:sp>
        <p:nvSpPr>
          <p:cNvPr id="7" name="Title 6"/>
          <p:cNvSpPr>
            <a:spLocks noGrp="1"/>
          </p:cNvSpPr>
          <p:nvPr>
            <p:ph type="title"/>
          </p:nvPr>
        </p:nvSpPr>
        <p:spPr/>
        <p:txBody>
          <a:bodyPr/>
          <a:lstStyle/>
          <a:p>
            <a:r>
              <a:rPr lang="en-US" dirty="0"/>
              <a:t>SARS-CoV-2 Size Distributions</a:t>
            </a:r>
          </a:p>
        </p:txBody>
      </p:sp>
      <p:sp>
        <p:nvSpPr>
          <p:cNvPr id="2" name="Footer Placeholder 1"/>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47</a:t>
            </a:fld>
            <a:endParaRPr lang="en-US"/>
          </a:p>
        </p:txBody>
      </p:sp>
    </p:spTree>
    <p:extLst>
      <p:ext uri="{BB962C8B-B14F-4D97-AF65-F5344CB8AC3E}">
        <p14:creationId xmlns:p14="http://schemas.microsoft.com/office/powerpoint/2010/main" val="2201312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SARS-CoV-2 Survival in Aerosols</a:t>
            </a:r>
          </a:p>
        </p:txBody>
      </p:sp>
      <p:sp>
        <p:nvSpPr>
          <p:cNvPr id="3" name="Footer Placeholder 2"/>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48</a:t>
            </a:fld>
            <a:endParaRPr lang="en-US"/>
          </a:p>
        </p:txBody>
      </p:sp>
      <p:sp>
        <p:nvSpPr>
          <p:cNvPr id="5" name="TextBox 4">
            <a:extLst>
              <a:ext uri="{FF2B5EF4-FFF2-40B4-BE49-F238E27FC236}">
                <a16:creationId xmlns:a16="http://schemas.microsoft.com/office/drawing/2014/main" id="{BE0D48DD-6452-48F2-A1A7-DAC02157821E}"/>
              </a:ext>
            </a:extLst>
          </p:cNvPr>
          <p:cNvSpPr txBox="1"/>
          <p:nvPr/>
        </p:nvSpPr>
        <p:spPr>
          <a:xfrm>
            <a:off x="16394" y="6580113"/>
            <a:ext cx="5890972" cy="276999"/>
          </a:xfrm>
          <a:prstGeom prst="rect">
            <a:avLst/>
          </a:prstGeom>
          <a:noFill/>
        </p:spPr>
        <p:txBody>
          <a:bodyPr wrap="none" rtlCol="0">
            <a:spAutoFit/>
          </a:bodyPr>
          <a:lstStyle/>
          <a:p>
            <a:r>
              <a:rPr lang="en-US" sz="1200" dirty="0">
                <a:solidFill>
                  <a:schemeClr val="bg1">
                    <a:lumMod val="50000"/>
                  </a:schemeClr>
                </a:solidFill>
              </a:rPr>
              <a:t>van </a:t>
            </a:r>
            <a:r>
              <a:rPr lang="en-US" sz="1200" dirty="0" err="1">
                <a:solidFill>
                  <a:schemeClr val="bg1">
                    <a:lumMod val="50000"/>
                  </a:schemeClr>
                </a:solidFill>
              </a:rPr>
              <a:t>Doremalen</a:t>
            </a:r>
            <a:r>
              <a:rPr lang="en-US" sz="1200" dirty="0">
                <a:solidFill>
                  <a:schemeClr val="bg1">
                    <a:lumMod val="50000"/>
                  </a:schemeClr>
                </a:solidFill>
              </a:rPr>
              <a:t> et al., 2020, </a:t>
            </a:r>
            <a:r>
              <a:rPr lang="en-US" sz="1200" i="1" dirty="0">
                <a:solidFill>
                  <a:schemeClr val="bg1">
                    <a:lumMod val="50000"/>
                  </a:schemeClr>
                </a:solidFill>
              </a:rPr>
              <a:t>NEJM</a:t>
            </a:r>
            <a:r>
              <a:rPr lang="en-US" sz="1200" dirty="0">
                <a:solidFill>
                  <a:schemeClr val="bg1">
                    <a:lumMod val="50000"/>
                  </a:schemeClr>
                </a:solidFill>
              </a:rPr>
              <a:t>, https://www.nejm.org/doi/full/10.1056/NEJMc2004973</a:t>
            </a:r>
          </a:p>
        </p:txBody>
      </p:sp>
      <p:pic>
        <p:nvPicPr>
          <p:cNvPr id="7" name="Picture 6"/>
          <p:cNvPicPr>
            <a:picLocks noChangeAspect="1"/>
          </p:cNvPicPr>
          <p:nvPr/>
        </p:nvPicPr>
        <p:blipFill>
          <a:blip r:embed="rId2"/>
          <a:stretch>
            <a:fillRect/>
          </a:stretch>
        </p:blipFill>
        <p:spPr>
          <a:xfrm>
            <a:off x="2987787" y="1234414"/>
            <a:ext cx="2919579" cy="2846251"/>
          </a:xfrm>
          <a:prstGeom prst="rect">
            <a:avLst/>
          </a:prstGeom>
        </p:spPr>
      </p:pic>
      <p:pic>
        <p:nvPicPr>
          <p:cNvPr id="8" name="Picture 7"/>
          <p:cNvPicPr>
            <a:picLocks noChangeAspect="1"/>
          </p:cNvPicPr>
          <p:nvPr/>
        </p:nvPicPr>
        <p:blipFill>
          <a:blip r:embed="rId3"/>
          <a:stretch>
            <a:fillRect/>
          </a:stretch>
        </p:blipFill>
        <p:spPr>
          <a:xfrm>
            <a:off x="552013" y="4319653"/>
            <a:ext cx="7963337" cy="2036698"/>
          </a:xfrm>
          <a:prstGeom prst="rect">
            <a:avLst/>
          </a:prstGeom>
        </p:spPr>
      </p:pic>
    </p:spTree>
    <p:extLst>
      <p:ext uri="{BB962C8B-B14F-4D97-AF65-F5344CB8AC3E}">
        <p14:creationId xmlns:p14="http://schemas.microsoft.com/office/powerpoint/2010/main" val="1791927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Unknowns</a:t>
            </a:r>
          </a:p>
        </p:txBody>
      </p:sp>
      <p:sp>
        <p:nvSpPr>
          <p:cNvPr id="5" name="Content Placeholder 4"/>
          <p:cNvSpPr>
            <a:spLocks noGrp="1"/>
          </p:cNvSpPr>
          <p:nvPr>
            <p:ph idx="1"/>
          </p:nvPr>
        </p:nvSpPr>
        <p:spPr/>
        <p:txBody>
          <a:bodyPr>
            <a:normAutofit/>
          </a:bodyPr>
          <a:lstStyle/>
          <a:p>
            <a:r>
              <a:rPr lang="en-US" dirty="0"/>
              <a:t>Which transmission route</a:t>
            </a:r>
            <a:br>
              <a:rPr lang="en-US" dirty="0"/>
            </a:br>
            <a:r>
              <a:rPr lang="en-US" dirty="0"/>
              <a:t>is dominant: direct contact,</a:t>
            </a:r>
            <a:br>
              <a:rPr lang="en-US" dirty="0"/>
            </a:br>
            <a:r>
              <a:rPr lang="en-US" dirty="0"/>
              <a:t>indirect contact with</a:t>
            </a:r>
            <a:br>
              <a:rPr lang="en-US" dirty="0"/>
            </a:br>
            <a:r>
              <a:rPr lang="en-US" dirty="0"/>
              <a:t>contaminated objects (fomites), inhalation of aerosols, deposition of droplets?</a:t>
            </a:r>
          </a:p>
          <a:p>
            <a:r>
              <a:rPr lang="en-US" dirty="0"/>
              <a:t>How are viruses inactivated in air and on surfaces?</a:t>
            </a:r>
          </a:p>
          <a:p>
            <a:r>
              <a:rPr lang="en-US" dirty="0"/>
              <a:t>How much virus is released in what size aerosols at different stages of infection?</a:t>
            </a:r>
          </a:p>
          <a:p>
            <a:r>
              <a:rPr lang="en-US" dirty="0"/>
              <a:t>How well does SARS-CoV-2 survive in aerosols under real-world conditions?</a:t>
            </a:r>
          </a:p>
          <a:p>
            <a:endParaRPr lang="en-US" dirty="0"/>
          </a:p>
        </p:txBody>
      </p:sp>
      <p:sp>
        <p:nvSpPr>
          <p:cNvPr id="3" name="Footer Placeholder 2"/>
          <p:cNvSpPr>
            <a:spLocks noGrp="1"/>
          </p:cNvSpPr>
          <p:nvPr>
            <p:ph type="ftr" sz="quarter" idx="11"/>
          </p:nvPr>
        </p:nvSpPr>
        <p:spPr/>
        <p:txBody>
          <a:bodyPr/>
          <a:lstStyle/>
          <a:p>
            <a:r>
              <a:rPr lang="en-US"/>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49</a:t>
            </a:fld>
            <a:endParaRPr lang="en-US"/>
          </a:p>
        </p:txBody>
      </p:sp>
      <p:pic>
        <p:nvPicPr>
          <p:cNvPr id="6" name="Picture 5">
            <a:extLst>
              <a:ext uri="{FF2B5EF4-FFF2-40B4-BE49-F238E27FC236}">
                <a16:creationId xmlns:a16="http://schemas.microsoft.com/office/drawing/2014/main" id="{918B0311-D6EA-4216-882F-444E39FA75D9}"/>
              </a:ext>
            </a:extLst>
          </p:cNvPr>
          <p:cNvPicPr>
            <a:picLocks noChangeAspect="1"/>
          </p:cNvPicPr>
          <p:nvPr/>
        </p:nvPicPr>
        <p:blipFill>
          <a:blip r:embed="rId2"/>
          <a:stretch>
            <a:fillRect/>
          </a:stretch>
        </p:blipFill>
        <p:spPr>
          <a:xfrm>
            <a:off x="4910282" y="269877"/>
            <a:ext cx="4119418" cy="2634088"/>
          </a:xfrm>
          <a:prstGeom prst="rect">
            <a:avLst/>
          </a:prstGeom>
        </p:spPr>
      </p:pic>
      <p:sp>
        <p:nvSpPr>
          <p:cNvPr id="7" name="TextBox 6">
            <a:extLst>
              <a:ext uri="{FF2B5EF4-FFF2-40B4-BE49-F238E27FC236}">
                <a16:creationId xmlns:a16="http://schemas.microsoft.com/office/drawing/2014/main" id="{1658DE24-F21E-40E9-9755-624486CC8A16}"/>
              </a:ext>
            </a:extLst>
          </p:cNvPr>
          <p:cNvSpPr txBox="1"/>
          <p:nvPr/>
        </p:nvSpPr>
        <p:spPr>
          <a:xfrm>
            <a:off x="16394" y="6580113"/>
            <a:ext cx="5550237" cy="276999"/>
          </a:xfrm>
          <a:prstGeom prst="rect">
            <a:avLst/>
          </a:prstGeom>
          <a:noFill/>
        </p:spPr>
        <p:txBody>
          <a:bodyPr wrap="none" rtlCol="0">
            <a:spAutoFit/>
          </a:bodyPr>
          <a:lstStyle/>
          <a:p>
            <a:r>
              <a:rPr lang="en-US" sz="1200" dirty="0">
                <a:solidFill>
                  <a:schemeClr val="bg1">
                    <a:lumMod val="50000"/>
                  </a:schemeClr>
                </a:solidFill>
              </a:rPr>
              <a:t>Liu et al., 2016, </a:t>
            </a:r>
            <a:r>
              <a:rPr lang="en-US" sz="1200" i="1" dirty="0">
                <a:solidFill>
                  <a:schemeClr val="bg1">
                    <a:lumMod val="50000"/>
                  </a:schemeClr>
                </a:solidFill>
              </a:rPr>
              <a:t>Indoor Air</a:t>
            </a:r>
            <a:r>
              <a:rPr lang="en-US" sz="1200" dirty="0">
                <a:solidFill>
                  <a:schemeClr val="bg1">
                    <a:lumMod val="50000"/>
                  </a:schemeClr>
                </a:solidFill>
              </a:rPr>
              <a:t>, https://onlinelibrary.wiley.com/doi/abs/10.1111/ina.12314</a:t>
            </a:r>
          </a:p>
        </p:txBody>
      </p:sp>
    </p:spTree>
    <p:extLst>
      <p:ext uri="{BB962C8B-B14F-4D97-AF65-F5344CB8AC3E}">
        <p14:creationId xmlns:p14="http://schemas.microsoft.com/office/powerpoint/2010/main" val="49996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Matters</a:t>
            </a:r>
          </a:p>
        </p:txBody>
      </p:sp>
      <p:sp>
        <p:nvSpPr>
          <p:cNvPr id="3" name="Content Placeholder 2"/>
          <p:cNvSpPr>
            <a:spLocks noGrp="1"/>
          </p:cNvSpPr>
          <p:nvPr>
            <p:ph idx="1"/>
          </p:nvPr>
        </p:nvSpPr>
        <p:spPr>
          <a:xfrm>
            <a:off x="457200" y="1600200"/>
            <a:ext cx="8229600" cy="4819261"/>
          </a:xfrm>
        </p:spPr>
        <p:txBody>
          <a:bodyPr>
            <a:normAutofit/>
          </a:bodyPr>
          <a:lstStyle/>
          <a:p>
            <a:r>
              <a:rPr lang="en-US" dirty="0"/>
              <a:t>Airborne virus is not naked!</a:t>
            </a:r>
          </a:p>
          <a:p>
            <a:endParaRPr lang="en-US" dirty="0"/>
          </a:p>
          <a:p>
            <a:endParaRPr lang="en-US" dirty="0"/>
          </a:p>
          <a:p>
            <a:endParaRPr lang="en-US" dirty="0"/>
          </a:p>
          <a:p>
            <a:pPr marL="0" indent="0">
              <a:buNone/>
            </a:pPr>
            <a:endParaRPr lang="en-US" dirty="0"/>
          </a:p>
          <a:p>
            <a:endParaRPr lang="en-US" dirty="0"/>
          </a:p>
          <a:p>
            <a:r>
              <a:rPr lang="en-US" dirty="0"/>
              <a:t>Size determines</a:t>
            </a:r>
          </a:p>
          <a:p>
            <a:pPr lvl="1"/>
            <a:r>
              <a:rPr lang="en-US" dirty="0"/>
              <a:t>Lifetime in the atmosphere</a:t>
            </a:r>
          </a:p>
          <a:p>
            <a:pPr lvl="1"/>
            <a:r>
              <a:rPr lang="en-US" dirty="0"/>
              <a:t>Where it deposits in the respiratory system</a:t>
            </a:r>
          </a:p>
        </p:txBody>
      </p:sp>
      <p:cxnSp>
        <p:nvCxnSpPr>
          <p:cNvPr id="4" name="Straight Arrow Connector 3"/>
          <p:cNvCxnSpPr/>
          <p:nvPr/>
        </p:nvCxnSpPr>
        <p:spPr>
          <a:xfrm>
            <a:off x="2378441" y="3492293"/>
            <a:ext cx="384048" cy="0"/>
          </a:xfrm>
          <a:prstGeom prst="straightConnector1">
            <a:avLst/>
          </a:prstGeom>
          <a:ln>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74093" y="3522412"/>
            <a:ext cx="89479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0.1 </a:t>
            </a:r>
            <a:r>
              <a:rPr lang="en-US" dirty="0">
                <a:latin typeface="Symbol" panose="05050102010706020507" pitchFamily="18" charset="2"/>
                <a:cs typeface="Arial" panose="020B0604020202020204" pitchFamily="34" charset="0"/>
              </a:rPr>
              <a:t>m</a:t>
            </a:r>
            <a:r>
              <a:rPr lang="en-US" dirty="0">
                <a:latin typeface="Arial" panose="020B0604020202020204" pitchFamily="34" charset="0"/>
                <a:cs typeface="Arial" panose="020B0604020202020204" pitchFamily="34" charset="0"/>
              </a:rPr>
              <a:t>m</a:t>
            </a:r>
          </a:p>
        </p:txBody>
      </p:sp>
      <p:pic>
        <p:nvPicPr>
          <p:cNvPr id="9" name="Picture 2" descr="Image result for flu virus site:.gov"/>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78442" y="2980867"/>
            <a:ext cx="390580" cy="390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lu virus site:.gov"/>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38747" y="2696961"/>
            <a:ext cx="390580" cy="39058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312472" y="1343595"/>
            <a:ext cx="3440980" cy="3675185"/>
            <a:chOff x="4758855" y="1282698"/>
            <a:chExt cx="3440980" cy="3675185"/>
          </a:xfrm>
        </p:grpSpPr>
        <p:sp>
          <p:nvSpPr>
            <p:cNvPr id="6" name="Oval 5"/>
            <p:cNvSpPr/>
            <p:nvPr/>
          </p:nvSpPr>
          <p:spPr>
            <a:xfrm>
              <a:off x="4758855" y="2269333"/>
              <a:ext cx="1859395" cy="1859395"/>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Century Gothic" panose="020B0502020202020204" pitchFamily="34" charset="0"/>
              </a:endParaRPr>
            </a:p>
          </p:txBody>
        </p:sp>
        <p:sp>
          <p:nvSpPr>
            <p:cNvPr id="7" name="TextBox 6"/>
            <p:cNvSpPr txBox="1"/>
            <p:nvPr/>
          </p:nvSpPr>
          <p:spPr>
            <a:xfrm>
              <a:off x="4901317" y="4311552"/>
              <a:ext cx="1574470" cy="646331"/>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0.5 </a:t>
              </a:r>
              <a:r>
                <a:rPr lang="en-US" dirty="0">
                  <a:latin typeface="Symbol" panose="05050102010706020507" pitchFamily="18" charset="2"/>
                  <a:cs typeface="Arial" panose="020B0604020202020204" pitchFamily="34" charset="0"/>
                </a:rPr>
                <a:t>m</a:t>
              </a:r>
              <a:r>
                <a:rPr lang="en-US" dirty="0">
                  <a:latin typeface="Arial" panose="020B0604020202020204" pitchFamily="34" charset="0"/>
                  <a:cs typeface="Arial" panose="020B0604020202020204" pitchFamily="34" charset="0"/>
                </a:rPr>
                <a:t>m</a:t>
              </a:r>
            </a:p>
            <a:p>
              <a:pPr algn="ctr"/>
              <a:r>
                <a:rPr lang="en-US" dirty="0">
                  <a:latin typeface="Arial" panose="020B0604020202020204" pitchFamily="34" charset="0"/>
                  <a:cs typeface="Arial" panose="020B0604020202020204" pitchFamily="34" charset="0"/>
                </a:rPr>
                <a:t>(0.2-100 </a:t>
              </a:r>
              <a:r>
                <a:rPr lang="en-US" dirty="0">
                  <a:latin typeface="Symbol" panose="05050102010706020507" pitchFamily="18" charset="2"/>
                  <a:cs typeface="Arial" panose="020B0604020202020204" pitchFamily="34" charset="0"/>
                </a:rPr>
                <a:t>m</a:t>
              </a:r>
              <a:r>
                <a:rPr lang="en-US" dirty="0">
                  <a:latin typeface="Arial" panose="020B0604020202020204" pitchFamily="34" charset="0"/>
                  <a:cs typeface="Arial" panose="020B0604020202020204" pitchFamily="34" charset="0"/>
                </a:rPr>
                <a:t>m) </a:t>
              </a:r>
            </a:p>
          </p:txBody>
        </p:sp>
        <p:cxnSp>
          <p:nvCxnSpPr>
            <p:cNvPr id="8" name="Straight Arrow Connector 7"/>
            <p:cNvCxnSpPr/>
            <p:nvPr/>
          </p:nvCxnSpPr>
          <p:spPr>
            <a:xfrm>
              <a:off x="4819872" y="4251996"/>
              <a:ext cx="173736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31136" y="1803918"/>
              <a:ext cx="530448" cy="54739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21354" y="1282698"/>
              <a:ext cx="2178481" cy="461665"/>
            </a:xfrm>
            <a:prstGeom prst="rect">
              <a:avLst/>
            </a:prstGeom>
            <a:noFill/>
          </p:spPr>
          <p:txBody>
            <a:bodyPr wrap="none" rtlCol="0">
              <a:spAutoFit/>
            </a:bodyPr>
            <a:lstStyle/>
            <a:p>
              <a:r>
                <a:rPr lang="en-US" sz="2400" dirty="0">
                  <a:solidFill>
                    <a:schemeClr val="accent4"/>
                  </a:solidFill>
                  <a:latin typeface="Calibri" panose="020F0502020204030204" pitchFamily="34" charset="0"/>
                  <a:cs typeface="Calibri" panose="020F0502020204030204" pitchFamily="34" charset="0"/>
                </a:rPr>
                <a:t>respiratory fluid</a:t>
              </a:r>
            </a:p>
          </p:txBody>
        </p:sp>
      </p:grpSp>
      <p:pic>
        <p:nvPicPr>
          <p:cNvPr id="16" name="Picture 2" descr="Image result for flu virus site:.gov"/>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24912" y="2980867"/>
            <a:ext cx="390580" cy="39058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1"/>
          </p:nvPr>
        </p:nvSpPr>
        <p:spPr/>
        <p:txBody>
          <a:bodyPr/>
          <a:lstStyle/>
          <a:p>
            <a:r>
              <a:rPr lang="en-US"/>
              <a:t>Linsey Marr, Virginia Tech, March 2020</a:t>
            </a:r>
          </a:p>
        </p:txBody>
      </p:sp>
      <p:sp>
        <p:nvSpPr>
          <p:cNvPr id="12" name="Slide Number Placeholder 11"/>
          <p:cNvSpPr>
            <a:spLocks noGrp="1"/>
          </p:cNvSpPr>
          <p:nvPr>
            <p:ph type="sldNum" sz="quarter" idx="12"/>
          </p:nvPr>
        </p:nvSpPr>
        <p:spPr/>
        <p:txBody>
          <a:bodyPr/>
          <a:lstStyle/>
          <a:p>
            <a:fld id="{6AEDFF68-3D12-46F9-A371-95D68DC1FAD3}" type="slidenum">
              <a:rPr lang="en-US" smtClean="0"/>
              <a:t>5</a:t>
            </a:fld>
            <a:endParaRPr lang="en-US"/>
          </a:p>
        </p:txBody>
      </p:sp>
    </p:spTree>
    <p:extLst>
      <p:ext uri="{BB962C8B-B14F-4D97-AF65-F5344CB8AC3E}">
        <p14:creationId xmlns:p14="http://schemas.microsoft.com/office/powerpoint/2010/main" val="1667953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http://www.nsf.gov/news/mmg/media/images/nsf_logo_f_272f4777-f5c4-4e49-8a2e-468e89b64b61_f.jpg"/>
          <p:cNvPicPr>
            <a:picLocks noChangeAspect="1" noChangeArrowheads="1"/>
          </p:cNvPicPr>
          <p:nvPr/>
        </p:nvPicPr>
        <p:blipFill rotWithShape="1">
          <a:blip r:embed="rId3">
            <a:extLst>
              <a:ext uri="{28A0092B-C50C-407E-A947-70E740481C1C}">
                <a14:useLocalDpi xmlns:a14="http://schemas.microsoft.com/office/drawing/2010/main"/>
              </a:ext>
            </a:extLst>
          </a:blip>
          <a:srcRect l="16702" r="13832"/>
          <a:stretch/>
        </p:blipFill>
        <p:spPr bwMode="auto">
          <a:xfrm>
            <a:off x="7352840" y="433410"/>
            <a:ext cx="1523238" cy="13783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Acknowledgments</a:t>
            </a:r>
          </a:p>
        </p:txBody>
      </p:sp>
      <p:sp>
        <p:nvSpPr>
          <p:cNvPr id="3" name="Content Placeholder 2"/>
          <p:cNvSpPr>
            <a:spLocks noGrp="1"/>
          </p:cNvSpPr>
          <p:nvPr>
            <p:ph sz="half" idx="1"/>
          </p:nvPr>
        </p:nvSpPr>
        <p:spPr>
          <a:xfrm>
            <a:off x="366085" y="1349212"/>
            <a:ext cx="4038600" cy="3783012"/>
          </a:xfrm>
        </p:spPr>
        <p:txBody>
          <a:bodyPr>
            <a:normAutofit/>
          </a:bodyPr>
          <a:lstStyle/>
          <a:p>
            <a:pPr marL="0" indent="0">
              <a:spcBef>
                <a:spcPts val="0"/>
              </a:spcBef>
              <a:buNone/>
            </a:pPr>
            <a:r>
              <a:rPr lang="en-US" sz="2000" dirty="0"/>
              <a:t>Karen </a:t>
            </a:r>
            <a:r>
              <a:rPr lang="en-US" sz="2000" dirty="0" err="1"/>
              <a:t>Kormuth</a:t>
            </a:r>
            <a:endParaRPr lang="en-US" sz="2000" dirty="0"/>
          </a:p>
          <a:p>
            <a:pPr marL="0" indent="0">
              <a:spcBef>
                <a:spcPts val="0"/>
              </a:spcBef>
              <a:buNone/>
            </a:pPr>
            <a:r>
              <a:rPr lang="en-US" sz="2000" dirty="0" err="1"/>
              <a:t>Seema</a:t>
            </a:r>
            <a:r>
              <a:rPr lang="en-US" sz="2000" dirty="0"/>
              <a:t> </a:t>
            </a:r>
            <a:r>
              <a:rPr lang="en-US" sz="2000" dirty="0" err="1"/>
              <a:t>Lakdawala</a:t>
            </a:r>
            <a:endParaRPr lang="en-US" sz="2000" dirty="0"/>
          </a:p>
          <a:p>
            <a:pPr marL="0" indent="0">
              <a:spcBef>
                <a:spcPts val="0"/>
              </a:spcBef>
              <a:buNone/>
            </a:pPr>
            <a:r>
              <a:rPr lang="en-US" sz="2000" dirty="0" err="1"/>
              <a:t>Weinan</a:t>
            </a:r>
            <a:r>
              <a:rPr lang="en-US" sz="2000" dirty="0"/>
              <a:t> </a:t>
            </a:r>
            <a:r>
              <a:rPr lang="en-US" sz="2000" dirty="0" err="1"/>
              <a:t>Leng</a:t>
            </a:r>
            <a:endParaRPr lang="en-US" sz="2000" dirty="0"/>
          </a:p>
          <a:p>
            <a:pPr marL="0" indent="0">
              <a:spcBef>
                <a:spcPts val="0"/>
              </a:spcBef>
              <a:buNone/>
            </a:pPr>
            <a:r>
              <a:rPr lang="en-US" sz="2000" dirty="0" err="1"/>
              <a:t>Kaisen</a:t>
            </a:r>
            <a:r>
              <a:rPr lang="en-US" sz="2000" dirty="0"/>
              <a:t> Lin</a:t>
            </a:r>
          </a:p>
          <a:p>
            <a:pPr marL="0" indent="0">
              <a:spcBef>
                <a:spcPts val="0"/>
              </a:spcBef>
              <a:buNone/>
            </a:pPr>
            <a:r>
              <a:rPr lang="en-US" sz="2000" dirty="0"/>
              <a:t>AJ </a:t>
            </a:r>
            <a:r>
              <a:rPr lang="en-US" sz="2000" dirty="0" err="1"/>
              <a:t>Prussin</a:t>
            </a:r>
            <a:r>
              <a:rPr lang="en-US" sz="2000" dirty="0"/>
              <a:t> II</a:t>
            </a:r>
          </a:p>
          <a:p>
            <a:pPr marL="0" indent="0">
              <a:spcBef>
                <a:spcPts val="0"/>
              </a:spcBef>
              <a:buNone/>
            </a:pPr>
            <a:r>
              <a:rPr lang="en-US" sz="2000" dirty="0" err="1"/>
              <a:t>Elankumaran</a:t>
            </a:r>
            <a:r>
              <a:rPr lang="en-US" sz="2000" dirty="0"/>
              <a:t> </a:t>
            </a:r>
            <a:r>
              <a:rPr lang="en-US" sz="2000" dirty="0" err="1"/>
              <a:t>Subbiah</a:t>
            </a:r>
            <a:endParaRPr lang="en-US" sz="2000" dirty="0"/>
          </a:p>
          <a:p>
            <a:pPr marL="0" indent="0">
              <a:spcBef>
                <a:spcPts val="0"/>
              </a:spcBef>
              <a:buNone/>
            </a:pPr>
            <a:r>
              <a:rPr lang="en-US" sz="2000" dirty="0"/>
              <a:t>Eric </a:t>
            </a:r>
            <a:r>
              <a:rPr lang="en-US" sz="2000" dirty="0" err="1"/>
              <a:t>Vejerano</a:t>
            </a:r>
            <a:endParaRPr lang="en-US" sz="2000" dirty="0"/>
          </a:p>
          <a:p>
            <a:pPr marL="0" indent="0">
              <a:spcBef>
                <a:spcPts val="0"/>
              </a:spcBef>
              <a:buNone/>
            </a:pPr>
            <a:r>
              <a:rPr lang="en-US" sz="2000" dirty="0"/>
              <a:t>Peter </a:t>
            </a:r>
            <a:r>
              <a:rPr lang="en-US" sz="2000" dirty="0" err="1"/>
              <a:t>Vikesland</a:t>
            </a:r>
            <a:endParaRPr lang="en-US" sz="2000" dirty="0"/>
          </a:p>
          <a:p>
            <a:pPr marL="0" indent="0">
              <a:spcBef>
                <a:spcPts val="0"/>
              </a:spcBef>
              <a:buNone/>
            </a:pPr>
            <a:r>
              <a:rPr lang="en-US" sz="2000" dirty="0" err="1"/>
              <a:t>Haoran</a:t>
            </a:r>
            <a:r>
              <a:rPr lang="en-US" sz="2000" dirty="0"/>
              <a:t> Wei</a:t>
            </a:r>
          </a:p>
          <a:p>
            <a:pPr marL="0" indent="0">
              <a:spcBef>
                <a:spcPts val="0"/>
              </a:spcBef>
              <a:buNone/>
            </a:pPr>
            <a:r>
              <a:rPr lang="en-US" sz="2000" dirty="0"/>
              <a:t>Wan Yang</a:t>
            </a:r>
          </a:p>
        </p:txBody>
      </p:sp>
      <p:pic>
        <p:nvPicPr>
          <p:cNvPr id="1030" name="Picture 6" descr="http://water.epa.gov/infrastructure/greeninfrastructure/images/epa_seal_medium.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3373" y="2200040"/>
            <a:ext cx="1312963" cy="1312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eint.duke.edu/sites/ceint.duke.edu/themes/ceint2/logo.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5537532"/>
            <a:ext cx="4995500" cy="93861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air.cee.vt.edu/images/vejerano.jpg"/>
          <p:cNvPicPr>
            <a:picLocks noChangeAspect="1" noChangeArrowheads="1"/>
          </p:cNvPicPr>
          <p:nvPr/>
        </p:nvPicPr>
        <p:blipFill rotWithShape="1">
          <a:blip r:embed="rId6">
            <a:extLst>
              <a:ext uri="{28A0092B-C50C-407E-A947-70E740481C1C}">
                <a14:useLocalDpi xmlns:a14="http://schemas.microsoft.com/office/drawing/2010/main"/>
              </a:ext>
            </a:extLst>
          </a:blip>
          <a:srcRect l="484" r="1"/>
          <a:stretch/>
        </p:blipFill>
        <p:spPr bwMode="auto">
          <a:xfrm>
            <a:off x="6069685" y="2767247"/>
            <a:ext cx="1055564" cy="13258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nnin.org/sites/default/files/nnci-map-wide-512x146-w-logo-w-dotsxxx.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79647" y="5683264"/>
            <a:ext cx="3296600" cy="939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6356" r="6723"/>
          <a:stretch/>
        </p:blipFill>
        <p:spPr>
          <a:xfrm>
            <a:off x="4891218" y="4211244"/>
            <a:ext cx="1047509" cy="1317619"/>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22369" t="9026" r="21472" b="32267"/>
          <a:stretch/>
        </p:blipFill>
        <p:spPr>
          <a:xfrm>
            <a:off x="3668340" y="4217555"/>
            <a:ext cx="1051560" cy="1322333"/>
          </a:xfrm>
          <a:prstGeom prst="rect">
            <a:avLst/>
          </a:prstGeom>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l="16500" t="8065" r="6598" b="1920"/>
          <a:stretch/>
        </p:blipFill>
        <p:spPr>
          <a:xfrm>
            <a:off x="6084594" y="1273452"/>
            <a:ext cx="1049574" cy="1325880"/>
          </a:xfrm>
          <a:prstGeom prst="rect">
            <a:avLst/>
          </a:prstGeom>
        </p:spPr>
      </p:pic>
      <p:pic>
        <p:nvPicPr>
          <p:cNvPr id="17" name="Picture 7" descr="http://luckslab.younglucks.com/wp-content/uploads/2013/10/nih.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66085" y="4606071"/>
            <a:ext cx="3088323" cy="9787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www.air.cee.vt.edu/images/prussin.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828380" y="2760124"/>
            <a:ext cx="1062751" cy="13284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607463" y="1273452"/>
            <a:ext cx="1082499" cy="1325880"/>
          </a:xfrm>
          <a:prstGeom prst="rect">
            <a:avLst/>
          </a:prstGeom>
        </p:spPr>
      </p:pic>
      <p:pic>
        <p:nvPicPr>
          <p:cNvPr id="20" name="Picture 19"/>
          <p:cNvPicPr>
            <a:picLocks noChangeAspect="1"/>
          </p:cNvPicPr>
          <p:nvPr/>
        </p:nvPicPr>
        <p:blipFill rotWithShape="1">
          <a:blip r:embed="rId14">
            <a:extLst>
              <a:ext uri="{28A0092B-C50C-407E-A947-70E740481C1C}">
                <a14:useLocalDpi xmlns:a14="http://schemas.microsoft.com/office/drawing/2010/main" val="0"/>
              </a:ext>
            </a:extLst>
          </a:blip>
          <a:srcRect l="7126" r="13631"/>
          <a:stretch/>
        </p:blipFill>
        <p:spPr>
          <a:xfrm>
            <a:off x="4879240" y="1259008"/>
            <a:ext cx="1062117" cy="1340324"/>
          </a:xfrm>
          <a:prstGeom prst="rect">
            <a:avLst/>
          </a:prstGeom>
        </p:spPr>
      </p:pic>
      <p:pic>
        <p:nvPicPr>
          <p:cNvPr id="21" name="Picture 4" descr="Karen Kormuth"/>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3626859" y="2747536"/>
            <a:ext cx="1063103" cy="13507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081706" y="4229929"/>
            <a:ext cx="1031498" cy="1289373"/>
          </a:xfrm>
          <a:prstGeom prst="rect">
            <a:avLst/>
          </a:prstGeom>
        </p:spPr>
      </p:pic>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60308" y="3825178"/>
            <a:ext cx="1352745" cy="1386564"/>
          </a:xfrm>
          <a:prstGeom prst="rect">
            <a:avLst/>
          </a:prstGeom>
        </p:spPr>
      </p:pic>
      <p:sp>
        <p:nvSpPr>
          <p:cNvPr id="6" name="Footer Placeholder 5"/>
          <p:cNvSpPr>
            <a:spLocks noGrp="1"/>
          </p:cNvSpPr>
          <p:nvPr>
            <p:ph type="ftr" sz="quarter" idx="11"/>
          </p:nvPr>
        </p:nvSpPr>
        <p:spPr/>
        <p:txBody>
          <a:bodyPr/>
          <a:lstStyle/>
          <a:p>
            <a:r>
              <a:rPr lang="en-US"/>
              <a:t>Linsey Marr, Virginia Tech, March 2020</a:t>
            </a:r>
          </a:p>
        </p:txBody>
      </p:sp>
      <p:sp>
        <p:nvSpPr>
          <p:cNvPr id="10" name="Slide Number Placeholder 9"/>
          <p:cNvSpPr>
            <a:spLocks noGrp="1"/>
          </p:cNvSpPr>
          <p:nvPr>
            <p:ph type="sldNum" sz="quarter" idx="12"/>
          </p:nvPr>
        </p:nvSpPr>
        <p:spPr/>
        <p:txBody>
          <a:bodyPr/>
          <a:lstStyle/>
          <a:p>
            <a:fld id="{6AEDFF68-3D12-46F9-A371-95D68DC1FAD3}" type="slidenum">
              <a:rPr lang="en-US" smtClean="0"/>
              <a:t>50</a:t>
            </a:fld>
            <a:endParaRPr lang="en-US"/>
          </a:p>
        </p:txBody>
      </p:sp>
    </p:spTree>
    <p:extLst>
      <p:ext uri="{BB962C8B-B14F-4D97-AF65-F5344CB8AC3E}">
        <p14:creationId xmlns:p14="http://schemas.microsoft.com/office/powerpoint/2010/main" val="264180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Modes of Transmission</a:t>
            </a:r>
          </a:p>
        </p:txBody>
      </p:sp>
      <p:sp>
        <p:nvSpPr>
          <p:cNvPr id="15"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http://www.phac-aspc.gc.ca/cpip-pclcpi/annf/v2-eng.php</a:t>
            </a:r>
          </a:p>
        </p:txBody>
      </p:sp>
      <p:grpSp>
        <p:nvGrpSpPr>
          <p:cNvPr id="16" name="Group 15"/>
          <p:cNvGrpSpPr/>
          <p:nvPr/>
        </p:nvGrpSpPr>
        <p:grpSpPr>
          <a:xfrm>
            <a:off x="2005131" y="1295196"/>
            <a:ext cx="2149285" cy="2386808"/>
            <a:chOff x="205407" y="2598313"/>
            <a:chExt cx="2149285" cy="2386808"/>
          </a:xfrm>
        </p:grpSpPr>
        <p:pic>
          <p:nvPicPr>
            <p:cNvPr id="17" name="Picture 3"/>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592943" y="2598313"/>
              <a:ext cx="1143785" cy="1893808"/>
            </a:xfrm>
            <a:prstGeom prst="rect">
              <a:avLst/>
            </a:prstGeom>
            <a:noFill/>
            <a:ln w="9525">
              <a:noFill/>
              <a:miter lim="800000"/>
              <a:headEnd/>
              <a:tailEnd/>
            </a:ln>
          </p:spPr>
        </p:pic>
        <p:sp>
          <p:nvSpPr>
            <p:cNvPr id="18" name="TextBox 17"/>
            <p:cNvSpPr txBox="1"/>
            <p:nvPr/>
          </p:nvSpPr>
          <p:spPr>
            <a:xfrm>
              <a:off x="205407" y="4523456"/>
              <a:ext cx="2149285" cy="461665"/>
            </a:xfrm>
            <a:prstGeom prst="rect">
              <a:avLst/>
            </a:prstGeom>
            <a:noFill/>
          </p:spPr>
          <p:txBody>
            <a:bodyPr wrap="square" rtlCol="0">
              <a:spAutoFit/>
            </a:bodyPr>
            <a:lstStyle/>
            <a:p>
              <a:r>
                <a:rPr lang="en-US" sz="2400" dirty="0">
                  <a:latin typeface="Arial" pitchFamily="34" charset="0"/>
                  <a:cs typeface="Arial" pitchFamily="34" charset="0"/>
                </a:rPr>
                <a:t>direct contact</a:t>
              </a:r>
            </a:p>
          </p:txBody>
        </p:sp>
      </p:grpSp>
      <p:grpSp>
        <p:nvGrpSpPr>
          <p:cNvPr id="19" name="Group 18"/>
          <p:cNvGrpSpPr/>
          <p:nvPr/>
        </p:nvGrpSpPr>
        <p:grpSpPr>
          <a:xfrm>
            <a:off x="4944650" y="1561941"/>
            <a:ext cx="2457921" cy="2120063"/>
            <a:chOff x="2343672" y="2456402"/>
            <a:chExt cx="2457921" cy="2120063"/>
          </a:xfrm>
        </p:grpSpPr>
        <p:pic>
          <p:nvPicPr>
            <p:cNvPr id="20" name="Picture 4"/>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409523" y="2456402"/>
              <a:ext cx="2112275" cy="1658398"/>
            </a:xfrm>
            <a:prstGeom prst="rect">
              <a:avLst/>
            </a:prstGeom>
            <a:noFill/>
            <a:ln w="9525">
              <a:noFill/>
              <a:miter lim="800000"/>
              <a:headEnd/>
              <a:tailEnd/>
            </a:ln>
          </p:spPr>
        </p:pic>
        <p:sp>
          <p:nvSpPr>
            <p:cNvPr id="21" name="TextBox 20"/>
            <p:cNvSpPr txBox="1"/>
            <p:nvPr/>
          </p:nvSpPr>
          <p:spPr>
            <a:xfrm>
              <a:off x="2343672" y="4114800"/>
              <a:ext cx="2457921" cy="461665"/>
            </a:xfrm>
            <a:prstGeom prst="rect">
              <a:avLst/>
            </a:prstGeom>
            <a:noFill/>
          </p:spPr>
          <p:txBody>
            <a:bodyPr wrap="square" rtlCol="0">
              <a:spAutoFit/>
            </a:bodyPr>
            <a:lstStyle/>
            <a:p>
              <a:r>
                <a:rPr lang="en-US" sz="2400" dirty="0">
                  <a:latin typeface="Arial" pitchFamily="34" charset="0"/>
                  <a:cs typeface="Arial" pitchFamily="34" charset="0"/>
                </a:rPr>
                <a:t>indirect contact</a:t>
              </a:r>
            </a:p>
          </p:txBody>
        </p:sp>
      </p:grpSp>
      <p:grpSp>
        <p:nvGrpSpPr>
          <p:cNvPr id="22" name="Group 21"/>
          <p:cNvGrpSpPr/>
          <p:nvPr/>
        </p:nvGrpSpPr>
        <p:grpSpPr>
          <a:xfrm>
            <a:off x="1971332" y="3903518"/>
            <a:ext cx="2253096" cy="2536231"/>
            <a:chOff x="3876997" y="2663824"/>
            <a:chExt cx="2253096" cy="2536231"/>
          </a:xfrm>
        </p:grpSpPr>
        <p:pic>
          <p:nvPicPr>
            <p:cNvPr id="23" name="Picture 1"/>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876997" y="2663824"/>
              <a:ext cx="2150505" cy="2002922"/>
            </a:xfrm>
            <a:prstGeom prst="rect">
              <a:avLst/>
            </a:prstGeom>
            <a:noFill/>
            <a:ln w="9525">
              <a:noFill/>
              <a:miter lim="800000"/>
              <a:headEnd/>
              <a:tailEnd/>
            </a:ln>
          </p:spPr>
        </p:pic>
        <p:sp>
          <p:nvSpPr>
            <p:cNvPr id="24" name="TextBox 23"/>
            <p:cNvSpPr txBox="1"/>
            <p:nvPr/>
          </p:nvSpPr>
          <p:spPr>
            <a:xfrm>
              <a:off x="3992212" y="4738390"/>
              <a:ext cx="2137881" cy="461665"/>
            </a:xfrm>
            <a:prstGeom prst="rect">
              <a:avLst/>
            </a:prstGeom>
            <a:noFill/>
          </p:spPr>
          <p:txBody>
            <a:bodyPr wrap="square" rtlCol="0">
              <a:spAutoFit/>
            </a:bodyPr>
            <a:lstStyle/>
            <a:p>
              <a:r>
                <a:rPr lang="en-US" sz="2400" dirty="0">
                  <a:latin typeface="Arial" pitchFamily="34" charset="0"/>
                  <a:cs typeface="Arial" pitchFamily="34" charset="0"/>
                </a:rPr>
                <a:t>large droplets</a:t>
              </a:r>
            </a:p>
          </p:txBody>
        </p:sp>
      </p:grpSp>
      <p:grpSp>
        <p:nvGrpSpPr>
          <p:cNvPr id="25" name="Group 24"/>
          <p:cNvGrpSpPr/>
          <p:nvPr/>
        </p:nvGrpSpPr>
        <p:grpSpPr>
          <a:xfrm>
            <a:off x="5100914" y="3904132"/>
            <a:ext cx="2053473" cy="2477828"/>
            <a:chOff x="6555163" y="2608176"/>
            <a:chExt cx="2053473" cy="2477828"/>
          </a:xfrm>
        </p:grpSpPr>
        <p:pic>
          <p:nvPicPr>
            <p:cNvPr id="26" name="Picture 2"/>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6555163" y="2608176"/>
              <a:ext cx="2053473" cy="1990611"/>
            </a:xfrm>
            <a:prstGeom prst="rect">
              <a:avLst/>
            </a:prstGeom>
            <a:noFill/>
            <a:ln w="9525">
              <a:noFill/>
              <a:miter lim="800000"/>
              <a:headEnd/>
              <a:tailEnd/>
            </a:ln>
          </p:spPr>
        </p:pic>
        <p:sp>
          <p:nvSpPr>
            <p:cNvPr id="27" name="TextBox 26"/>
            <p:cNvSpPr txBox="1"/>
            <p:nvPr/>
          </p:nvSpPr>
          <p:spPr>
            <a:xfrm>
              <a:off x="7004877" y="4624339"/>
              <a:ext cx="1377668" cy="461665"/>
            </a:xfrm>
            <a:prstGeom prst="rect">
              <a:avLst/>
            </a:prstGeom>
            <a:noFill/>
          </p:spPr>
          <p:txBody>
            <a:bodyPr wrap="square" lIns="0" rIns="0" rtlCol="0">
              <a:spAutoFit/>
            </a:bodyPr>
            <a:lstStyle/>
            <a:p>
              <a:r>
                <a:rPr lang="en-US" sz="2400" dirty="0">
                  <a:latin typeface="Arial" pitchFamily="34" charset="0"/>
                  <a:cs typeface="Arial" pitchFamily="34" charset="0"/>
                </a:rPr>
                <a:t>aerosols</a:t>
              </a:r>
            </a:p>
          </p:txBody>
        </p:sp>
      </p:grpSp>
      <p:sp>
        <p:nvSpPr>
          <p:cNvPr id="2" name="Footer Placeholder 1"/>
          <p:cNvSpPr>
            <a:spLocks noGrp="1"/>
          </p:cNvSpPr>
          <p:nvPr>
            <p:ph type="ftr" sz="quarter" idx="11"/>
          </p:nvPr>
        </p:nvSpPr>
        <p:spPr/>
        <p:txBody>
          <a:bodyPr/>
          <a:lstStyle/>
          <a:p>
            <a:r>
              <a:rPr lang="en-US" dirty="0"/>
              <a:t>Linsey Marr, Virginia Tech, March 2020</a:t>
            </a:r>
          </a:p>
        </p:txBody>
      </p:sp>
      <p:sp>
        <p:nvSpPr>
          <p:cNvPr id="4" name="Slide Number Placeholder 3"/>
          <p:cNvSpPr>
            <a:spLocks noGrp="1"/>
          </p:cNvSpPr>
          <p:nvPr>
            <p:ph type="sldNum" sz="quarter" idx="12"/>
          </p:nvPr>
        </p:nvSpPr>
        <p:spPr/>
        <p:txBody>
          <a:bodyPr/>
          <a:lstStyle/>
          <a:p>
            <a:fld id="{6AEDFF68-3D12-46F9-A371-95D68DC1FAD3}" type="slidenum">
              <a:rPr lang="en-US" smtClean="0"/>
              <a:t>6</a:t>
            </a:fld>
            <a:endParaRPr lang="en-US"/>
          </a:p>
        </p:txBody>
      </p:sp>
      <p:sp>
        <p:nvSpPr>
          <p:cNvPr id="28" name="TextBox 27"/>
          <p:cNvSpPr txBox="1"/>
          <p:nvPr/>
        </p:nvSpPr>
        <p:spPr>
          <a:xfrm>
            <a:off x="0" y="4165111"/>
            <a:ext cx="1998865" cy="1477328"/>
          </a:xfrm>
          <a:prstGeom prst="rect">
            <a:avLst/>
          </a:prstGeom>
          <a:noFill/>
        </p:spPr>
        <p:txBody>
          <a:bodyPr wrap="square" rtlCol="0">
            <a:spAutoFit/>
          </a:bodyPr>
          <a:lstStyle/>
          <a:p>
            <a:r>
              <a:rPr lang="en-US" dirty="0"/>
              <a:t>Defined by medical community as &gt;5 </a:t>
            </a:r>
            <a:r>
              <a:rPr lang="en-US" dirty="0">
                <a:sym typeface="Symbol" panose="05050102010706020507" pitchFamily="18" charset="2"/>
              </a:rPr>
              <a:t>m and happening at close-range only (&lt;2 m)</a:t>
            </a:r>
            <a:endParaRPr lang="en-US" dirty="0"/>
          </a:p>
        </p:txBody>
      </p:sp>
      <p:sp>
        <p:nvSpPr>
          <p:cNvPr id="29" name="TextBox 28"/>
          <p:cNvSpPr txBox="1"/>
          <p:nvPr/>
        </p:nvSpPr>
        <p:spPr>
          <a:xfrm>
            <a:off x="7154387" y="4165111"/>
            <a:ext cx="1998865" cy="1477328"/>
          </a:xfrm>
          <a:prstGeom prst="rect">
            <a:avLst/>
          </a:prstGeom>
          <a:noFill/>
        </p:spPr>
        <p:txBody>
          <a:bodyPr wrap="square" rtlCol="0">
            <a:spAutoFit/>
          </a:bodyPr>
          <a:lstStyle/>
          <a:p>
            <a:r>
              <a:rPr lang="en-US" dirty="0"/>
              <a:t>Defined by medical community as &lt;5 </a:t>
            </a:r>
            <a:r>
              <a:rPr lang="en-US" dirty="0">
                <a:sym typeface="Symbol" panose="05050102010706020507" pitchFamily="18" charset="2"/>
              </a:rPr>
              <a:t>m and happening at long-range only (&gt;2 m)</a:t>
            </a:r>
            <a:endParaRPr lang="en-US" dirty="0"/>
          </a:p>
        </p:txBody>
      </p:sp>
    </p:spTree>
    <p:extLst>
      <p:ext uri="{BB962C8B-B14F-4D97-AF65-F5344CB8AC3E}">
        <p14:creationId xmlns:p14="http://schemas.microsoft.com/office/powerpoint/2010/main" val="1956228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is More Complicated</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01" y="1238800"/>
            <a:ext cx="7320767" cy="5119194"/>
          </a:xfrm>
          <a:prstGeom prst="rect">
            <a:avLst/>
          </a:prstGeom>
        </p:spPr>
      </p:pic>
      <p:sp>
        <p:nvSpPr>
          <p:cNvPr id="7"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err="1">
                <a:solidFill>
                  <a:schemeClr val="bg1">
                    <a:lumMod val="50000"/>
                  </a:schemeClr>
                </a:solidFill>
              </a:rPr>
              <a:t>Tellier</a:t>
            </a:r>
            <a:r>
              <a:rPr lang="en-US" altLang="zh-CN" sz="1200" dirty="0">
                <a:solidFill>
                  <a:schemeClr val="bg1">
                    <a:lumMod val="50000"/>
                  </a:schemeClr>
                </a:solidFill>
              </a:rPr>
              <a:t> et al., 2019,</a:t>
            </a:r>
            <a:r>
              <a:rPr lang="en-US" altLang="zh-CN" sz="1200" i="1" dirty="0">
                <a:solidFill>
                  <a:schemeClr val="bg1">
                    <a:lumMod val="50000"/>
                  </a:schemeClr>
                </a:solidFill>
              </a:rPr>
              <a:t> BMC Infect. Dis</a:t>
            </a:r>
            <a:r>
              <a:rPr lang="en-US" altLang="zh-CN" sz="1200" dirty="0">
                <a:solidFill>
                  <a:schemeClr val="bg1">
                    <a:lumMod val="50000"/>
                  </a:schemeClr>
                </a:solidFill>
              </a:rPr>
              <a:t>, https://bmcinfectdis.biomedcentral.com/articles/10.1186/s12879-019-3707-y</a:t>
            </a:r>
          </a:p>
        </p:txBody>
      </p:sp>
    </p:spTree>
    <p:extLst>
      <p:ext uri="{BB962C8B-B14F-4D97-AF65-F5344CB8AC3E}">
        <p14:creationId xmlns:p14="http://schemas.microsoft.com/office/powerpoint/2010/main" val="31168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Linsey Marr, Virginia Tech, March 2020</a:t>
            </a:r>
          </a:p>
        </p:txBody>
      </p:sp>
      <p:sp>
        <p:nvSpPr>
          <p:cNvPr id="5" name="Slide Number Placeholder 4"/>
          <p:cNvSpPr>
            <a:spLocks noGrp="1"/>
          </p:cNvSpPr>
          <p:nvPr>
            <p:ph type="sldNum" sz="quarter" idx="12"/>
          </p:nvPr>
        </p:nvSpPr>
        <p:spPr/>
        <p:txBody>
          <a:bodyPr/>
          <a:lstStyle/>
          <a:p>
            <a:fld id="{6AEDFF68-3D12-46F9-A371-95D68DC1FAD3}" type="slidenum">
              <a:rPr lang="en-US" smtClean="0"/>
              <a:t>8</a:t>
            </a:fld>
            <a:endParaRPr lang="en-US"/>
          </a:p>
        </p:txBody>
      </p:sp>
      <p:sp>
        <p:nvSpPr>
          <p:cNvPr id="2" name="Title 1"/>
          <p:cNvSpPr>
            <a:spLocks noGrp="1"/>
          </p:cNvSpPr>
          <p:nvPr>
            <p:ph type="title" idx="4294967295"/>
          </p:nvPr>
        </p:nvSpPr>
        <p:spPr>
          <a:xfrm>
            <a:off x="739035" y="601250"/>
            <a:ext cx="7954028" cy="3820438"/>
          </a:xfrm>
        </p:spPr>
        <p:txBody>
          <a:bodyPr>
            <a:normAutofit/>
          </a:bodyPr>
          <a:lstStyle/>
          <a:p>
            <a:r>
              <a:rPr lang="en-US" dirty="0">
                <a:solidFill>
                  <a:schemeClr val="bg1"/>
                </a:solidFill>
              </a:rPr>
              <a:t>Droplets that are expelled into air can be inhaled, land on people’s mucus membranes, or deposit onto surfaces, where someone can touch them or they can be </a:t>
            </a:r>
            <a:r>
              <a:rPr lang="en-US" dirty="0" err="1">
                <a:solidFill>
                  <a:schemeClr val="bg1"/>
                </a:solidFill>
              </a:rPr>
              <a:t>resuspended</a:t>
            </a:r>
            <a:r>
              <a:rPr lang="en-US" dirty="0">
                <a:solidFill>
                  <a:schemeClr val="bg1"/>
                </a:solidFill>
              </a:rPr>
              <a:t> into air.</a:t>
            </a:r>
          </a:p>
        </p:txBody>
      </p:sp>
      <p:sp>
        <p:nvSpPr>
          <p:cNvPr id="6" name="Title 1"/>
          <p:cNvSpPr txBox="1">
            <a:spLocks/>
          </p:cNvSpPr>
          <p:nvPr/>
        </p:nvSpPr>
        <p:spPr>
          <a:xfrm>
            <a:off x="739035" y="4178694"/>
            <a:ext cx="7954028" cy="2177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What size are these droplets?</a:t>
            </a:r>
          </a:p>
        </p:txBody>
      </p:sp>
    </p:spTree>
    <p:extLst>
      <p:ext uri="{BB962C8B-B14F-4D97-AF65-F5344CB8AC3E}">
        <p14:creationId xmlns:p14="http://schemas.microsoft.com/office/powerpoint/2010/main" val="3588360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Distributions: Breathing</a:t>
            </a:r>
          </a:p>
        </p:txBody>
      </p:sp>
      <p:sp>
        <p:nvSpPr>
          <p:cNvPr id="4" name="Footer Placeholder 3"/>
          <p:cNvSpPr>
            <a:spLocks noGrp="1"/>
          </p:cNvSpPr>
          <p:nvPr>
            <p:ph type="ftr" sz="quarter" idx="11"/>
          </p:nvPr>
        </p:nvSpPr>
        <p:spPr/>
        <p:txBody>
          <a:bodyPr/>
          <a:lstStyle/>
          <a:p>
            <a:r>
              <a:rPr lang="en-US"/>
              <a:t>Linsey Marr, Virginia Tech, March 2020</a:t>
            </a:r>
          </a:p>
        </p:txBody>
      </p:sp>
      <p:sp>
        <p:nvSpPr>
          <p:cNvPr id="6" name="Slide Number Placeholder 5"/>
          <p:cNvSpPr>
            <a:spLocks noGrp="1"/>
          </p:cNvSpPr>
          <p:nvPr>
            <p:ph type="sldNum" sz="quarter" idx="12"/>
          </p:nvPr>
        </p:nvSpPr>
        <p:spPr/>
        <p:txBody>
          <a:bodyPr/>
          <a:lstStyle/>
          <a:p>
            <a:fld id="{6AEDFF68-3D12-46F9-A371-95D68DC1FAD3}" type="slidenum">
              <a:rPr lang="en-US" smtClean="0"/>
              <a:t>9</a:t>
            </a:fld>
            <a:endParaRPr lang="en-US"/>
          </a:p>
        </p:txBody>
      </p:sp>
      <p:sp>
        <p:nvSpPr>
          <p:cNvPr id="8" name="Text Box 5"/>
          <p:cNvSpPr txBox="1">
            <a:spLocks noChangeArrowheads="1"/>
          </p:cNvSpPr>
          <p:nvPr/>
        </p:nvSpPr>
        <p:spPr bwMode="auto">
          <a:xfrm>
            <a:off x="103887" y="6582976"/>
            <a:ext cx="7772400" cy="276999"/>
          </a:xfrm>
          <a:prstGeom prst="rect">
            <a:avLst/>
          </a:prstGeom>
          <a:noFill/>
          <a:ln w="9525">
            <a:noFill/>
            <a:miter lim="800000"/>
            <a:headEnd/>
            <a:tailEnd/>
          </a:ln>
        </p:spPr>
        <p:txBody>
          <a:bodyPr wrap="square" lIns="0" rIns="0">
            <a:spAutoFit/>
          </a:bodyPr>
          <a:lstStyle/>
          <a:p>
            <a:pPr>
              <a:spcBef>
                <a:spcPct val="50000"/>
              </a:spcBef>
            </a:pPr>
            <a:r>
              <a:rPr lang="en-US" altLang="zh-CN" sz="1200" dirty="0">
                <a:solidFill>
                  <a:schemeClr val="bg1">
                    <a:lumMod val="50000"/>
                  </a:schemeClr>
                </a:solidFill>
              </a:rPr>
              <a:t>Johnson et al., 2011,</a:t>
            </a:r>
            <a:r>
              <a:rPr lang="en-US" altLang="zh-CN" sz="1200" i="1" dirty="0">
                <a:solidFill>
                  <a:schemeClr val="bg1">
                    <a:lumMod val="50000"/>
                  </a:schemeClr>
                </a:solidFill>
              </a:rPr>
              <a:t> J. Aerosol Sci.</a:t>
            </a:r>
            <a:r>
              <a:rPr lang="en-US" altLang="zh-CN" sz="1200" dirty="0">
                <a:solidFill>
                  <a:schemeClr val="bg1">
                    <a:lumMod val="50000"/>
                  </a:schemeClr>
                </a:solidFill>
              </a:rPr>
              <a:t>, https://www.sciencedirect.com/science/article/pii/S0021850211001200</a:t>
            </a:r>
          </a:p>
        </p:txBody>
      </p:sp>
      <p:pic>
        <p:nvPicPr>
          <p:cNvPr id="9" name="Picture 8"/>
          <p:cNvPicPr>
            <a:picLocks noChangeAspect="1"/>
          </p:cNvPicPr>
          <p:nvPr/>
        </p:nvPicPr>
        <p:blipFill>
          <a:blip r:embed="rId2"/>
          <a:stretch>
            <a:fillRect/>
          </a:stretch>
        </p:blipFill>
        <p:spPr>
          <a:xfrm>
            <a:off x="71093" y="2170579"/>
            <a:ext cx="380831" cy="2090145"/>
          </a:xfrm>
          <a:prstGeom prst="rect">
            <a:avLst/>
          </a:prstGeom>
        </p:spPr>
      </p:pic>
      <p:sp>
        <p:nvSpPr>
          <p:cNvPr id="10" name="TextBox 9"/>
          <p:cNvSpPr txBox="1"/>
          <p:nvPr/>
        </p:nvSpPr>
        <p:spPr>
          <a:xfrm>
            <a:off x="3845490" y="5627986"/>
            <a:ext cx="199886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Diameter (</a:t>
            </a:r>
            <a:r>
              <a:rPr lang="en-US" b="1" dirty="0">
                <a:latin typeface="Symbol" panose="05050102010706020507" pitchFamily="18" charset="2"/>
                <a:cs typeface="Times New Roman" panose="02020603050405020304" pitchFamily="18" charset="0"/>
              </a:rPr>
              <a:t>m</a:t>
            </a:r>
            <a:r>
              <a:rPr lang="en-US" b="1" dirty="0">
                <a:latin typeface="Times New Roman" panose="02020603050405020304" pitchFamily="18" charset="0"/>
                <a:cs typeface="Times New Roman" panose="02020603050405020304" pitchFamily="18" charset="0"/>
              </a:rPr>
              <a:t>m)</a:t>
            </a:r>
          </a:p>
        </p:txBody>
      </p:sp>
      <p:sp>
        <p:nvSpPr>
          <p:cNvPr id="11" name="TextBox 10"/>
          <p:cNvSpPr txBox="1"/>
          <p:nvPr/>
        </p:nvSpPr>
        <p:spPr>
          <a:xfrm>
            <a:off x="828806" y="5335102"/>
            <a:ext cx="795496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0.1                                          1                                                 10                                           100</a:t>
            </a:r>
          </a:p>
        </p:txBody>
      </p:sp>
      <p:pic>
        <p:nvPicPr>
          <p:cNvPr id="5" name="Picture 4"/>
          <p:cNvPicPr>
            <a:picLocks noChangeAspect="1"/>
          </p:cNvPicPr>
          <p:nvPr/>
        </p:nvPicPr>
        <p:blipFill>
          <a:blip r:embed="rId3"/>
          <a:stretch>
            <a:fillRect/>
          </a:stretch>
        </p:blipFill>
        <p:spPr>
          <a:xfrm>
            <a:off x="451923" y="1766025"/>
            <a:ext cx="8063427" cy="3578652"/>
          </a:xfrm>
          <a:prstGeom prst="rect">
            <a:avLst/>
          </a:prstGeom>
        </p:spPr>
      </p:pic>
      <p:sp>
        <p:nvSpPr>
          <p:cNvPr id="12" name="TextBox 11"/>
          <p:cNvSpPr txBox="1"/>
          <p:nvPr/>
        </p:nvSpPr>
        <p:spPr>
          <a:xfrm>
            <a:off x="6827520" y="1317149"/>
            <a:ext cx="217932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Measured by aerodynamic particle sizer over the range 0.3-20 </a:t>
            </a:r>
            <a:r>
              <a:rPr lang="en-US" dirty="0">
                <a:sym typeface="Symbol" panose="05050102010706020507" pitchFamily="18" charset="2"/>
              </a:rPr>
              <a:t>m</a:t>
            </a:r>
            <a:r>
              <a:rPr lang="en-US" dirty="0"/>
              <a:t> </a:t>
            </a:r>
          </a:p>
        </p:txBody>
      </p:sp>
    </p:spTree>
    <p:extLst>
      <p:ext uri="{BB962C8B-B14F-4D97-AF65-F5344CB8AC3E}">
        <p14:creationId xmlns:p14="http://schemas.microsoft.com/office/powerpoint/2010/main" val="7888418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VT Color Theme">
      <a:dk1>
        <a:srgbClr val="6C1035"/>
      </a:dk1>
      <a:lt1>
        <a:srgbClr val="FFFFFF"/>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ma14="http://schemas.microsoft.com/office/mac/drawingml/2011/main" xmlns="" val="1"/>
          </a:ext>
        </a:extLst>
      </a:spPr>
      <a:bodyPr lIns="45719" rIns="45719">
        <a:spAutoFit/>
      </a:bodyPr>
      <a:lstStyle>
        <a:defPPr>
          <a:defRPr dirty="0" smtClean="0"/>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6ECA22C6F961479FED90AA994D0ADF" ma:contentTypeVersion="10" ma:contentTypeDescription="Create a new document." ma:contentTypeScope="" ma:versionID="7aa4933866954fea412486a539a0336d">
  <xsd:schema xmlns:xsd="http://www.w3.org/2001/XMLSchema" xmlns:xs="http://www.w3.org/2001/XMLSchema" xmlns:p="http://schemas.microsoft.com/office/2006/metadata/properties" xmlns:ns3="f5c9c831-8ba0-4e00-ad8e-c184ba360bc2" targetNamespace="http://schemas.microsoft.com/office/2006/metadata/properties" ma:root="true" ma:fieldsID="e9f8eb16403609643a56b183134fa8e4" ns3:_="">
    <xsd:import namespace="f5c9c831-8ba0-4e00-ad8e-c184ba360bc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9c831-8ba0-4e00-ad8e-c184ba360b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DFEAC-615B-4C14-89C3-B49771E1F7E6}">
  <ds:schemaRefs>
    <ds:schemaRef ds:uri="http://schemas.microsoft.com/sharepoint/v3/contenttype/forms"/>
  </ds:schemaRefs>
</ds:datastoreItem>
</file>

<file path=customXml/itemProps2.xml><?xml version="1.0" encoding="utf-8"?>
<ds:datastoreItem xmlns:ds="http://schemas.openxmlformats.org/officeDocument/2006/customXml" ds:itemID="{BE2D9976-A5BC-46A0-85F2-C1FC64C80FCF}">
  <ds:schemaRef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 ds:uri="http://schemas.microsoft.com/office/2006/documentManagement/types"/>
    <ds:schemaRef ds:uri="f5c9c831-8ba0-4e00-ad8e-c184ba360bc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97EB06B-3ADA-463C-BAC7-B1144C08F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9c831-8ba0-4e00-ad8e-c184ba360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3179</TotalTime>
  <Words>2902</Words>
  <Application>Microsoft Office PowerPoint</Application>
  <PresentationFormat>On-screen Show (4:3)</PresentationFormat>
  <Paragraphs>380</Paragraphs>
  <Slides>50</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2" baseType="lpstr">
      <vt:lpstr>Acherus Grotesque</vt:lpstr>
      <vt:lpstr>Arial</vt:lpstr>
      <vt:lpstr>Calibri</vt:lpstr>
      <vt:lpstr>Calibri Light</vt:lpstr>
      <vt:lpstr>Cambria Math</vt:lpstr>
      <vt:lpstr>Century Gothic</vt:lpstr>
      <vt:lpstr>Symbol</vt:lpstr>
      <vt:lpstr>Times New Roman</vt:lpstr>
      <vt:lpstr>Trebuchet MS</vt:lpstr>
      <vt:lpstr>Office Theme</vt:lpstr>
      <vt:lpstr>1_Office Theme</vt:lpstr>
      <vt:lpstr>Equation</vt:lpstr>
      <vt:lpstr>PowerPoint Presentation</vt:lpstr>
      <vt:lpstr>Topics</vt:lpstr>
      <vt:lpstr>PowerPoint Presentation</vt:lpstr>
      <vt:lpstr>Virus Size</vt:lpstr>
      <vt:lpstr>Size Matters</vt:lpstr>
      <vt:lpstr>Modes of Transmission</vt:lpstr>
      <vt:lpstr>Reality is More Complicated</vt:lpstr>
      <vt:lpstr>Droplets that are expelled into air can be inhaled, land on people’s mucus membranes, or deposit onto surfaces, where someone can touch them or they can be resuspended into air.</vt:lpstr>
      <vt:lpstr>Size Distributions: Breathing</vt:lpstr>
      <vt:lpstr>Size Distributions: Speaking</vt:lpstr>
      <vt:lpstr>Size Distributions: Coughing</vt:lpstr>
      <vt:lpstr>Corrected Size Distributions</vt:lpstr>
      <vt:lpstr>Breathing, talking, and coughing release droplets that range from submicron to millimeter in size.</vt:lpstr>
      <vt:lpstr>Virus Detection Methods</vt:lpstr>
      <vt:lpstr>Virus Detection Methods</vt:lpstr>
      <vt:lpstr>Relationship Between the Two Methods for Flu Virus</vt:lpstr>
      <vt:lpstr>Amount of Flu Virus in Coarse vs. Fine Droplets (Particles) in Exhaled Breath</vt:lpstr>
      <vt:lpstr>Flu Virus in Droplets (Aerosols)</vt:lpstr>
      <vt:lpstr>The majority of flu virus (RNA copies) is found in fine (&lt;5 m), rather than coarse (&gt;5 m), droplets/aerosols.</vt:lpstr>
      <vt:lpstr>Settling Velocity and Time</vt:lpstr>
      <vt:lpstr>Humidity Controls Final Size</vt:lpstr>
      <vt:lpstr>Virus Dynamics in Indoor Air</vt:lpstr>
      <vt:lpstr>Virus Viability vs. RH</vt:lpstr>
      <vt:lpstr>Virus-Aerosols From a Cough</vt:lpstr>
      <vt:lpstr>Infectious Concentrations vs. RH</vt:lpstr>
      <vt:lpstr>RH and Removal Mechanisms</vt:lpstr>
      <vt:lpstr>PowerPoint Presentation</vt:lpstr>
      <vt:lpstr>Seasonality of the Flu</vt:lpstr>
      <vt:lpstr>PowerPoint Presentation</vt:lpstr>
      <vt:lpstr>PowerPoint Presentation</vt:lpstr>
      <vt:lpstr>Virus Viability</vt:lpstr>
      <vt:lpstr>Virus Viability vs. RH</vt:lpstr>
      <vt:lpstr>Flu Remains Viable at All RH</vt:lpstr>
      <vt:lpstr>Respiratory Secretions Protect</vt:lpstr>
      <vt:lpstr>SARS-CoV-1 in Droplets</vt:lpstr>
      <vt:lpstr>How Might RH Affect Transmission?</vt:lpstr>
      <vt:lpstr>PowerPoint Presentation</vt:lpstr>
      <vt:lpstr>Types of Masks</vt:lpstr>
      <vt:lpstr>PowerPoint Presentation</vt:lpstr>
      <vt:lpstr>Filtration Mechanisms</vt:lpstr>
      <vt:lpstr>Filter Efficiency</vt:lpstr>
      <vt:lpstr>N95</vt:lpstr>
      <vt:lpstr>Surgical Masks and Flu Virus</vt:lpstr>
      <vt:lpstr>PowerPoint Presentation</vt:lpstr>
      <vt:lpstr>PowerPoint Presentation</vt:lpstr>
      <vt:lpstr>PowerPoint Presentation</vt:lpstr>
      <vt:lpstr>SARS-CoV-2 Size Distributions</vt:lpstr>
      <vt:lpstr>SARS-CoV-2 Survival in Aerosols</vt:lpstr>
      <vt:lpstr>Major Unknowns</vt:lpstr>
      <vt:lpstr>Acknowledgments</vt:lpstr>
    </vt:vector>
  </TitlesOfParts>
  <Company>Virginia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 Linsey</dc:creator>
  <cp:lastModifiedBy>Andrew</cp:lastModifiedBy>
  <cp:revision>115</cp:revision>
  <dcterms:created xsi:type="dcterms:W3CDTF">2020-03-13T19:49:55Z</dcterms:created>
  <dcterms:modified xsi:type="dcterms:W3CDTF">2020-03-25T21:56:20Z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0x0101008B6ECA22C6F961479FED90AA994D0ADF</vt:lpwstr>
  </property>
</Properties>
</file>